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407" r:id="rId2"/>
    <p:sldId id="857" r:id="rId3"/>
    <p:sldId id="1102" r:id="rId4"/>
    <p:sldId id="1104" r:id="rId5"/>
    <p:sldId id="1116" r:id="rId6"/>
    <p:sldId id="1114" r:id="rId7"/>
    <p:sldId id="858" r:id="rId8"/>
    <p:sldId id="1094" r:id="rId9"/>
    <p:sldId id="1093" r:id="rId10"/>
    <p:sldId id="859" r:id="rId11"/>
    <p:sldId id="1115" r:id="rId12"/>
    <p:sldId id="1108" r:id="rId13"/>
    <p:sldId id="1109" r:id="rId14"/>
    <p:sldId id="1110" r:id="rId15"/>
    <p:sldId id="1111" r:id="rId16"/>
    <p:sldId id="1112" r:id="rId17"/>
    <p:sldId id="1107" r:id="rId18"/>
    <p:sldId id="1101" r:id="rId19"/>
  </p:sldIdLst>
  <p:sldSz cx="9144000" cy="6858000" type="screen4x3"/>
  <p:notesSz cx="10234613" cy="70993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0"/>
    <a:srgbClr val="2A3454"/>
    <a:srgbClr val="4D5E68"/>
    <a:srgbClr val="1679BA"/>
    <a:srgbClr val="777777"/>
    <a:srgbClr val="5F5F5F"/>
    <a:srgbClr val="3E4C54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28" autoAdjust="0"/>
    <p:restoredTop sz="50000" autoAdjust="0"/>
  </p:normalViewPr>
  <p:slideViewPr>
    <p:cSldViewPr>
      <p:cViewPr varScale="1">
        <p:scale>
          <a:sx n="88" d="100"/>
          <a:sy n="88" d="100"/>
        </p:scale>
        <p:origin x="15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4999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797246" y="0"/>
            <a:ext cx="4434999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743103"/>
            <a:ext cx="4434999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797246" y="6743103"/>
            <a:ext cx="4434999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/>
            </a:lvl1pPr>
          </a:lstStyle>
          <a:p>
            <a:pPr>
              <a:defRPr/>
            </a:pPr>
            <a:fld id="{C2F9ECF2-DE50-44BB-BBA3-FC9EF2EFF9A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41921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434999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l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246" y="0"/>
            <a:ext cx="4434999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>
            <a:lvl1pPr algn="r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1688" y="531813"/>
            <a:ext cx="3551237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3462" y="3372167"/>
            <a:ext cx="8187690" cy="31946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en-US" altLang="zh-CN" noProof="0"/>
          </a:p>
          <a:p>
            <a:pPr lvl="1"/>
            <a:r>
              <a:rPr lang="zh-CN" altLang="en-US" noProof="0"/>
              <a:t>第二级</a:t>
            </a:r>
            <a:endParaRPr lang="en-US" altLang="zh-CN" noProof="0"/>
          </a:p>
          <a:p>
            <a:pPr lvl="2"/>
            <a:r>
              <a:rPr lang="zh-CN" altLang="en-US" noProof="0"/>
              <a:t>第三级</a:t>
            </a:r>
            <a:endParaRPr lang="en-US" altLang="zh-CN" noProof="0"/>
          </a:p>
          <a:p>
            <a:pPr lvl="3"/>
            <a:r>
              <a:rPr lang="zh-CN" altLang="en-US" noProof="0"/>
              <a:t>第四级</a:t>
            </a:r>
            <a:endParaRPr lang="en-US" altLang="zh-CN" noProof="0"/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743103"/>
            <a:ext cx="4434999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l" eaLnBrk="1" hangingPunct="1">
              <a:defRPr sz="13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246" y="6743103"/>
            <a:ext cx="4434999" cy="354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9048" tIns="49524" rIns="99048" bIns="49524" numCol="1" anchor="b" anchorCtr="0" compatLnSpc="1"/>
          <a:lstStyle>
            <a:lvl1pPr algn="r" eaLnBrk="1" hangingPunct="1">
              <a:defRPr sz="1300"/>
            </a:lvl1pPr>
          </a:lstStyle>
          <a:p>
            <a:pPr>
              <a:defRPr/>
            </a:pPr>
            <a:fld id="{91F6C594-5B06-4FCB-BFC2-5AE991EB53D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86813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SSppt母板首页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305800" y="6477000"/>
            <a:ext cx="184150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ctr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88000"/>
              </a:lnSpc>
              <a:defRPr/>
            </a:pPr>
            <a:endParaRPr lang="zh-CN" altLang="en-US" sz="1000">
              <a:solidFill>
                <a:schemeClr val="bg2"/>
              </a:solidFill>
              <a:latin typeface="Impact" panose="020B0806030902050204" pitchFamily="34" charset="0"/>
            </a:endParaRP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2170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600200"/>
          </a:xfrm>
        </p:spPr>
        <p:txBody>
          <a:bodyPr/>
          <a:lstStyle>
            <a:lvl1pPr marL="0" indent="0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3FAF81-4ED1-4FC8-AFD9-E724C76A32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5125" y="838200"/>
            <a:ext cx="2033588" cy="5562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838200"/>
            <a:ext cx="5953125" cy="5562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9CD64-5F9E-4DD9-BE5B-AD81BB24FC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4D70B-D99E-48D9-B5BE-980E4CB108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461710-C1BD-4BAF-8E35-3A989CC3647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447800"/>
            <a:ext cx="3992563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4563" y="1447800"/>
            <a:ext cx="399415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AF42E4-8A89-4DB9-BCF3-374C635375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830C51-DB23-4507-84B3-AFDE60841D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F80FC-62D1-4B45-BEAC-162E984034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BD7C70-CE90-459A-8904-65C59B62C1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6FD88C-F574-4A01-82E1-9DE41DFB55F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76F1B-E110-4D4C-B8F0-D81FF0BCD0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未标题-2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838200"/>
            <a:ext cx="624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8139113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1606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524625"/>
            <a:ext cx="303213" cy="180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900">
                <a:solidFill>
                  <a:srgbClr val="4D5E68"/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B74C845A-00BF-4FBD-AF47-25737E3670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7872413" y="6513513"/>
            <a:ext cx="509587" cy="19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>
              <a:defRPr/>
            </a:pPr>
            <a:r>
              <a:rPr lang="en-US" altLang="zh-CN" sz="900">
                <a:solidFill>
                  <a:srgbClr val="4D5E68"/>
                </a:solidFill>
                <a:latin typeface="Impact" panose="020B0806030902050204" pitchFamily="34" charset="0"/>
              </a:rPr>
              <a:t>Page</a:t>
            </a:r>
          </a:p>
        </p:txBody>
      </p:sp>
      <p:sp>
        <p:nvSpPr>
          <p:cNvPr id="216071" name="Rectangle 7"/>
          <p:cNvSpPr>
            <a:spLocks noChangeArrowheads="1"/>
          </p:cNvSpPr>
          <p:nvPr/>
        </p:nvSpPr>
        <p:spPr bwMode="auto">
          <a:xfrm>
            <a:off x="468313" y="6524625"/>
            <a:ext cx="3810000" cy="192088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>
            <a:lvl1pPr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kumimoji="0" lang="zh-CN" altLang="en-US" sz="900">
                <a:solidFill>
                  <a:schemeClr val="bg1"/>
                </a:solidFill>
                <a:latin typeface="Impact" panose="020B0806030902050204" pitchFamily="34" charset="0"/>
              </a:rPr>
              <a:t>散裂中子源进展汇报</a:t>
            </a:r>
            <a:r>
              <a:rPr kumimoji="0" lang="en-US" altLang="zh-CN" sz="900">
                <a:solidFill>
                  <a:schemeClr val="bg1"/>
                </a:solidFill>
                <a:latin typeface="Impact" panose="020B0806030902050204" pitchFamily="34" charset="0"/>
              </a:rPr>
              <a:t>  </a:t>
            </a:r>
            <a:fld id="{CB615D78-190B-492C-B7B8-FE36F3F45645}" type="datetime4">
              <a:rPr kumimoji="0" lang="en-US" altLang="zh-CN" sz="900" smtClean="0">
                <a:solidFill>
                  <a:schemeClr val="bg1"/>
                </a:solidFill>
                <a:latin typeface="Impact" panose="020B0806030902050204" pitchFamily="34" charset="0"/>
              </a:rPr>
              <a:pPr>
                <a:defRPr/>
              </a:pPr>
              <a:t>April 3, 2019</a:t>
            </a:fld>
            <a:endParaRPr kumimoji="0" lang="en-US" altLang="zh-CN" sz="9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D5E68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D5E68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D5E68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D5E68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4D5E68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rgbClr val="4D5E68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rgbClr val="4D5E68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rgbClr val="4D5E68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rgbClr val="4D5E68"/>
          </a:solidFill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30000"/>
        </a:spcBef>
        <a:spcAft>
          <a:spcPct val="20000"/>
        </a:spcAft>
        <a:buClr>
          <a:schemeClr val="tx1"/>
        </a:buClr>
        <a:buChar char="•"/>
        <a:defRPr sz="2100" b="1">
          <a:solidFill>
            <a:srgbClr val="1679BA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20000"/>
        </a:spcAft>
        <a:buClr>
          <a:schemeClr val="tx1"/>
        </a:buClr>
        <a:buChar char="–"/>
        <a:defRPr sz="1900" b="1">
          <a:solidFill>
            <a:srgbClr val="4D5E68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b="1">
          <a:solidFill>
            <a:srgbClr val="4D5E68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rgbClr val="4D5E68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b="1">
          <a:solidFill>
            <a:srgbClr val="4D5E68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rgbClr val="4D5E68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rgbClr val="4D5E68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rgbClr val="4D5E68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b="1">
          <a:solidFill>
            <a:srgbClr val="4D5E68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9388" y="1125736"/>
            <a:ext cx="8763000" cy="4247480"/>
          </a:xfrm>
        </p:spPr>
        <p:txBody>
          <a:bodyPr/>
          <a:lstStyle/>
          <a:p>
            <a:pPr eaLnBrk="1" hangingPunct="1"/>
            <a:br>
              <a:rPr lang="en-US" altLang="zh-CN" sz="4800" dirty="0">
                <a:solidFill>
                  <a:schemeClr val="tx1"/>
                </a:solidFill>
                <a:latin typeface="STHeiti Light" charset="-122"/>
                <a:ea typeface="STHeiti Light" charset="-122"/>
                <a:cs typeface="STHeiti Light" charset="-122"/>
              </a:rPr>
            </a:br>
            <a:r>
              <a:rPr lang="en-US" altLang="zh-CN" sz="4800" dirty="0">
                <a:solidFill>
                  <a:schemeClr val="tx1"/>
                </a:solidFill>
                <a:latin typeface="STHeiti Light" charset="-122"/>
                <a:ea typeface="STHeiti Light" charset="-122"/>
                <a:cs typeface="STHeiti Light" charset="-122"/>
              </a:rPr>
              <a:t>data analysis system at CSNS</a:t>
            </a:r>
            <a:br>
              <a:rPr lang="en-US" altLang="zh-CN" sz="4800" dirty="0">
                <a:solidFill>
                  <a:schemeClr val="tx1"/>
                </a:solidFill>
                <a:latin typeface="STHeiti Light" charset="-122"/>
                <a:ea typeface="STHeiti Light" charset="-122"/>
                <a:cs typeface="STHeiti Light" charset="-122"/>
              </a:rPr>
            </a:br>
            <a:br>
              <a:rPr lang="en-US" altLang="zh-CN" sz="4800" dirty="0">
                <a:solidFill>
                  <a:schemeClr val="tx1"/>
                </a:solidFill>
                <a:latin typeface="STHeiti Light" charset="-122"/>
                <a:ea typeface="STHeiti Light" charset="-122"/>
                <a:cs typeface="STHeiti Light" charset="-122"/>
              </a:rPr>
            </a:br>
            <a:br>
              <a:rPr lang="en-US" altLang="zh-CN" sz="2800" dirty="0">
                <a:solidFill>
                  <a:schemeClr val="tx1"/>
                </a:solidFill>
                <a:latin typeface="STHeiti Light" charset="-122"/>
                <a:ea typeface="STHeiti Light" charset="-122"/>
                <a:cs typeface="STHeiti Light" charset="-122"/>
              </a:rPr>
            </a:br>
            <a:r>
              <a:rPr lang="en-US" altLang="zh-CN" sz="2800" dirty="0">
                <a:solidFill>
                  <a:schemeClr val="tx1"/>
                </a:solidFill>
                <a:latin typeface="STHeiti Light" charset="-122"/>
                <a:ea typeface="STHeiti Light" charset="-122"/>
                <a:cs typeface="STHeiti Light" charset="-122"/>
              </a:rPr>
              <a:t>DU </a:t>
            </a:r>
            <a:r>
              <a:rPr lang="en-US" altLang="zh-CN" sz="2800" dirty="0" err="1">
                <a:solidFill>
                  <a:schemeClr val="tx1"/>
                </a:solidFill>
                <a:latin typeface="STHeiti Light" charset="-122"/>
                <a:ea typeface="STHeiti Light" charset="-122"/>
                <a:cs typeface="STHeiti Light" charset="-122"/>
              </a:rPr>
              <a:t>Rong</a:t>
            </a:r>
            <a:br>
              <a:rPr lang="en-US" altLang="zh-CN" sz="2800" dirty="0">
                <a:solidFill>
                  <a:schemeClr val="tx1"/>
                </a:solidFill>
                <a:latin typeface="STHeiti Light" charset="-122"/>
                <a:ea typeface="STHeiti Light" charset="-122"/>
                <a:cs typeface="STHeiti Light" charset="-122"/>
              </a:rPr>
            </a:br>
            <a:r>
              <a:rPr lang="en-US" altLang="zh-CN" sz="2800" dirty="0">
                <a:solidFill>
                  <a:schemeClr val="tx1"/>
                </a:solidFill>
                <a:latin typeface="STHeiti Light" charset="-122"/>
                <a:ea typeface="STHeiti Light" charset="-122"/>
                <a:cs typeface="STHeiti Light" charset="-122"/>
              </a:rPr>
              <a:t>Data Analysis &amp; Software Group</a:t>
            </a:r>
            <a:br>
              <a:rPr lang="en-US" altLang="zh-CN" sz="2800" dirty="0">
                <a:solidFill>
                  <a:schemeClr val="tx1"/>
                </a:solidFill>
                <a:latin typeface="STHeiti Light" charset="-122"/>
                <a:ea typeface="STHeiti Light" charset="-122"/>
                <a:cs typeface="STHeiti Light" charset="-122"/>
              </a:rPr>
            </a:br>
            <a:r>
              <a:rPr lang="en-US" altLang="zh-CN" sz="2800" dirty="0">
                <a:solidFill>
                  <a:schemeClr val="tx1"/>
                </a:solidFill>
                <a:latin typeface="STHeiti Light" charset="-122"/>
                <a:ea typeface="STHeiti Light" charset="-122"/>
                <a:cs typeface="STHeiti Light" charset="-122"/>
              </a:rPr>
              <a:t>2019.4.3</a:t>
            </a:r>
            <a:br>
              <a:rPr lang="en-US" altLang="zh-CN" sz="3200" dirty="0">
                <a:solidFill>
                  <a:srgbClr val="000000"/>
                </a:solidFill>
                <a:latin typeface="STHeiti Light" charset="-122"/>
                <a:ea typeface="STHeiti Light" charset="-122"/>
                <a:cs typeface="STHeiti Light" charset="-122"/>
              </a:rPr>
            </a:br>
            <a:r>
              <a:rPr lang="en-US" altLang="zh-CN" sz="2800" dirty="0">
                <a:solidFill>
                  <a:schemeClr val="accent1"/>
                </a:solidFill>
                <a:latin typeface="STHeiti Light" charset="-122"/>
                <a:ea typeface="STHeiti Light" charset="-122"/>
                <a:cs typeface="STHeiti Light" charset="-122"/>
              </a:rPr>
              <a:t> </a:t>
            </a:r>
            <a:br>
              <a:rPr lang="en-US" altLang="zh-CN" sz="2000" dirty="0">
                <a:solidFill>
                  <a:srgbClr val="990000"/>
                </a:solidFill>
                <a:latin typeface="STHeiti Light" charset="-122"/>
                <a:ea typeface="STHeiti Light" charset="-122"/>
                <a:cs typeface="STHeiti Light" charset="-122"/>
              </a:rPr>
            </a:br>
            <a:endParaRPr lang="en-US" altLang="zh-CN" sz="1600" dirty="0">
              <a:latin typeface="STHeiti Light" charset="-122"/>
              <a:ea typeface="STHeiti Light" charset="-122"/>
              <a:cs typeface="STHeiti Light" charset="-122"/>
            </a:endParaRPr>
          </a:p>
        </p:txBody>
      </p:sp>
    </p:spTree>
  </p:cSld>
  <p:clrMapOvr>
    <a:masterClrMapping/>
  </p:clrMapOvr>
  <p:transition advTm="7705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B5C8-751A-DC47-B970-A1A8EE7B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Reduction: base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mantid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A3D56D-9DF2-CD4B-8B0D-3BB1E44158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099212" y="5769196"/>
            <a:ext cx="303213" cy="180975"/>
          </a:xfrm>
        </p:spPr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531A15B-14F1-4040-A7A5-36024E8A0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59" y="1821586"/>
            <a:ext cx="2271993" cy="153571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A7E5618-6549-384B-9165-D42E627F6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3848" y="1821586"/>
            <a:ext cx="2279452" cy="15769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97915F-579F-EE4D-BC03-9A8145D9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966" y="1874219"/>
            <a:ext cx="2279452" cy="148308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89A5555-B324-6443-9A6A-E779FC8F9CB5}"/>
              </a:ext>
            </a:extLst>
          </p:cNvPr>
          <p:cNvSpPr txBox="1"/>
          <p:nvPr/>
        </p:nvSpPr>
        <p:spPr>
          <a:xfrm>
            <a:off x="3733800" y="1408233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Standard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GUI</a:t>
            </a:r>
            <a:endParaRPr kumimoji="1" lang="zh-CN" altLang="en-US" dirty="0"/>
          </a:p>
        </p:txBody>
      </p:sp>
      <p:pic>
        <p:nvPicPr>
          <p:cNvPr id="14" name="图片 13" descr="gp_2.PNG">
            <a:extLst>
              <a:ext uri="{FF2B5EF4-FFF2-40B4-BE49-F238E27FC236}">
                <a16:creationId xmlns:a16="http://schemas.microsoft.com/office/drawing/2014/main" id="{8C6FC174-398A-944F-B7EC-8CA366ED6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904" y="4403218"/>
            <a:ext cx="2343377" cy="1624272"/>
          </a:xfrm>
          <a:prstGeom prst="rect">
            <a:avLst/>
          </a:prstGeom>
        </p:spPr>
      </p:pic>
      <p:grpSp>
        <p:nvGrpSpPr>
          <p:cNvPr id="15" name="组 67">
            <a:extLst>
              <a:ext uri="{FF2B5EF4-FFF2-40B4-BE49-F238E27FC236}">
                <a16:creationId xmlns:a16="http://schemas.microsoft.com/office/drawing/2014/main" id="{C5D05183-D4F4-194A-9C42-5A331EB8F492}"/>
              </a:ext>
            </a:extLst>
          </p:cNvPr>
          <p:cNvGrpSpPr/>
          <p:nvPr/>
        </p:nvGrpSpPr>
        <p:grpSpPr>
          <a:xfrm>
            <a:off x="6367273" y="4461240"/>
            <a:ext cx="2316274" cy="1566250"/>
            <a:chOff x="738937" y="1380217"/>
            <a:chExt cx="7666274" cy="5477783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BC1FA2CB-72B3-104D-BBC2-AC05EE186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937" y="1380217"/>
              <a:ext cx="7666274" cy="5477783"/>
            </a:xfrm>
            <a:prstGeom prst="rect">
              <a:avLst/>
            </a:prstGeom>
          </p:spPr>
        </p:pic>
        <p:pic>
          <p:nvPicPr>
            <p:cNvPr id="17" name="Picture 5">
              <a:extLst>
                <a:ext uri="{FF2B5EF4-FFF2-40B4-BE49-F238E27FC236}">
                  <a16:creationId xmlns:a16="http://schemas.microsoft.com/office/drawing/2014/main" id="{3F41F3B3-B81F-4546-8D90-2DC72DA35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4986" y="1718442"/>
              <a:ext cx="1983537" cy="1461554"/>
            </a:xfrm>
            <a:prstGeom prst="rect">
              <a:avLst/>
            </a:prstGeom>
          </p:spPr>
        </p:pic>
        <p:cxnSp>
          <p:nvCxnSpPr>
            <p:cNvPr id="18" name="Straight Arrow Connector 7">
              <a:extLst>
                <a:ext uri="{FF2B5EF4-FFF2-40B4-BE49-F238E27FC236}">
                  <a16:creationId xmlns:a16="http://schemas.microsoft.com/office/drawing/2014/main" id="{137A8346-448B-AF42-B5AB-A243FAE7925B}"/>
                </a:ext>
              </a:extLst>
            </p:cNvPr>
            <p:cNvCxnSpPr/>
            <p:nvPr/>
          </p:nvCxnSpPr>
          <p:spPr>
            <a:xfrm>
              <a:off x="6906754" y="3179996"/>
              <a:ext cx="467738" cy="161705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">
              <a:extLst>
                <a:ext uri="{FF2B5EF4-FFF2-40B4-BE49-F238E27FC236}">
                  <a16:creationId xmlns:a16="http://schemas.microsoft.com/office/drawing/2014/main" id="{A0805C4B-41B0-0147-AC8C-314DEB5C3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6324" y="2386082"/>
              <a:ext cx="2017110" cy="1417740"/>
            </a:xfrm>
            <a:prstGeom prst="rect">
              <a:avLst/>
            </a:prstGeom>
          </p:spPr>
        </p:pic>
        <p:cxnSp>
          <p:nvCxnSpPr>
            <p:cNvPr id="20" name="Straight Arrow Connector 8">
              <a:extLst>
                <a:ext uri="{FF2B5EF4-FFF2-40B4-BE49-F238E27FC236}">
                  <a16:creationId xmlns:a16="http://schemas.microsoft.com/office/drawing/2014/main" id="{1E9C9BFA-F3BC-4C42-BBEC-C4FD40291A91}"/>
                </a:ext>
              </a:extLst>
            </p:cNvPr>
            <p:cNvCxnSpPr/>
            <p:nvPr/>
          </p:nvCxnSpPr>
          <p:spPr>
            <a:xfrm>
              <a:off x="4004878" y="3760517"/>
              <a:ext cx="724777" cy="12151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458CEC9-B740-3D4B-B5FF-3B9C4F895EB0}"/>
              </a:ext>
            </a:extLst>
          </p:cNvPr>
          <p:cNvSpPr txBox="1"/>
          <p:nvPr/>
        </p:nvSpPr>
        <p:spPr>
          <a:xfrm>
            <a:off x="5670239" y="4005064"/>
            <a:ext cx="1512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Python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script</a:t>
            </a:r>
            <a:endParaRPr kumimoji="1"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8CBE87B-F6DB-C445-8E20-4CE20EF218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12" y="3715768"/>
            <a:ext cx="3228145" cy="287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8173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45A5B-EB7F-E041-8C47-48A3A7D5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D3195-E111-A545-B75C-0C90D06F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CSNS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overview</a:t>
            </a:r>
          </a:p>
          <a:p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analysis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Online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software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Offline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software</a:t>
            </a:r>
          </a:p>
          <a:p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management</a:t>
            </a:r>
          </a:p>
          <a:p>
            <a:pPr lvl="1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 </a:t>
            </a:r>
            <a:r>
              <a:rPr kumimoji="1" lang="en-US" altLang="zh-CN" dirty="0"/>
              <a:t>platform</a:t>
            </a:r>
          </a:p>
          <a:p>
            <a:pPr lvl="1"/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portal</a:t>
            </a:r>
          </a:p>
          <a:p>
            <a:pPr lvl="1"/>
            <a:r>
              <a:rPr kumimoji="1" lang="en-US" altLang="zh-CN" dirty="0"/>
              <a:t>Unified</a:t>
            </a:r>
            <a:r>
              <a:rPr kumimoji="1" lang="zh-CN" altLang="en-US" dirty="0"/>
              <a:t> </a:t>
            </a:r>
            <a:r>
              <a:rPr kumimoji="1" lang="en-US" altLang="zh-CN" dirty="0"/>
              <a:t>authentication</a:t>
            </a:r>
          </a:p>
          <a:p>
            <a:pPr lvl="1"/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management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DCCBDA-0575-8949-BDFB-B66685A2F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97312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1BB68C-11F5-D84D-BC00-C645639556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734E3EA-F8FA-724F-8A22-D791D03E7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838200"/>
            <a:ext cx="6248400" cy="457200"/>
          </a:xfrm>
        </p:spPr>
        <p:txBody>
          <a:bodyPr/>
          <a:lstStyle/>
          <a:p>
            <a:r>
              <a:rPr lang="en-US" altLang="zh-CN"/>
              <a:t>User System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C569EAB-ECD0-5846-9000-530CCD644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524625"/>
            <a:ext cx="303213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r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 kern="1200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75EF2F3-3B80-C843-9702-B019C6905827}" type="slidenum">
              <a:rPr lang="en-US" altLang="zh-CN" sz="900" b="0" smtClean="0">
                <a:solidFill>
                  <a:srgbClr val="4D5E68"/>
                </a:solidFill>
                <a:latin typeface="Impact" panose="020B080603090205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12</a:t>
            </a:fld>
            <a:endParaRPr lang="en-US" altLang="zh-CN" sz="900" b="0">
              <a:solidFill>
                <a:srgbClr val="4D5E68"/>
              </a:solidFill>
              <a:latin typeface="Impact" panose="020B0806030902050204" pitchFamily="34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A4828EC7-929B-0848-89E8-9718740715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1557338"/>
            <a:ext cx="84963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>
                <a:solidFill>
                  <a:schemeClr val="tx1"/>
                </a:solidFill>
              </a:rPr>
              <a:t>Provide the CSNS facility users with supports in all aspect, from proposal, visit, experiment, data, analysis, to publication. </a:t>
            </a:r>
            <a:endParaRPr lang="zh-CN" altLang="en-US" sz="1800">
              <a:solidFill>
                <a:schemeClr val="tx1"/>
              </a:solidFill>
            </a:endParaRPr>
          </a:p>
        </p:txBody>
      </p:sp>
      <p:pic>
        <p:nvPicPr>
          <p:cNvPr id="8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543FDE83-AFBC-2A4C-BD16-5A32EC98A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455863"/>
            <a:ext cx="577850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08734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B1E558-EC40-2440-8416-8EE46417CC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EF087645-A8CB-DE4B-A86C-A8D636837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524625"/>
            <a:ext cx="303213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r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 kern="1200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832F5C1E-B5D7-2845-B25B-514C816FD66C}" type="slidenum">
              <a:rPr lang="en-US" altLang="zh-CN" sz="900" b="0" smtClean="0">
                <a:solidFill>
                  <a:srgbClr val="4D5E68"/>
                </a:solidFill>
                <a:latin typeface="Impact" panose="020B080603090205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13</a:t>
            </a:fld>
            <a:endParaRPr lang="en-US" altLang="zh-CN" sz="900" b="0">
              <a:solidFill>
                <a:srgbClr val="4D5E68"/>
              </a:solidFill>
              <a:latin typeface="Impact" panose="020B080603090205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9FE147-4731-D74B-95DE-68569E485C60}"/>
              </a:ext>
            </a:extLst>
          </p:cNvPr>
          <p:cNvGrpSpPr/>
          <p:nvPr/>
        </p:nvGrpSpPr>
        <p:grpSpPr>
          <a:xfrm>
            <a:off x="249538" y="1436687"/>
            <a:ext cx="4322462" cy="479262"/>
            <a:chOff x="4660900" y="2010270"/>
            <a:chExt cx="4660900" cy="605931"/>
          </a:xfrm>
          <a:solidFill>
            <a:srgbClr val="394555"/>
          </a:solidFill>
        </p:grpSpPr>
        <p:sp>
          <p:nvSpPr>
            <p:cNvPr id="7" name="Flowchart: Manual Input 39">
              <a:extLst>
                <a:ext uri="{FF2B5EF4-FFF2-40B4-BE49-F238E27FC236}">
                  <a16:creationId xmlns:a16="http://schemas.microsoft.com/office/drawing/2014/main" id="{16C85A28-14B9-FD4D-93C7-7C1707E4BB36}"/>
                </a:ext>
              </a:extLst>
            </p:cNvPr>
            <p:cNvSpPr/>
            <p:nvPr/>
          </p:nvSpPr>
          <p:spPr>
            <a:xfrm rot="16200000" flipV="1">
              <a:off x="8186984" y="1481386"/>
              <a:ext cx="605931" cy="1663700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44DAF5F-DB20-784F-9985-6092F9CFEFEF}"/>
                </a:ext>
              </a:extLst>
            </p:cNvPr>
            <p:cNvSpPr txBox="1">
              <a:spLocks/>
            </p:cNvSpPr>
            <p:nvPr/>
          </p:nvSpPr>
          <p:spPr>
            <a:xfrm>
              <a:off x="4660900" y="2010271"/>
              <a:ext cx="4229100" cy="605930"/>
            </a:xfrm>
            <a:prstGeom prst="rect">
              <a:avLst/>
            </a:prstGeom>
            <a:grpFill/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fontAlgn="auto">
                <a:spcAft>
                  <a:spcPts val="0"/>
                </a:spcAft>
                <a:defRPr/>
              </a:pPr>
              <a:r>
                <a:rPr lang="en-US" altLang="zh-CN" sz="2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Workbench</a:t>
              </a:r>
              <a:endParaRPr lang="zh-CN" altLang="en-US" sz="2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TextBox 12">
            <a:extLst>
              <a:ext uri="{FF2B5EF4-FFF2-40B4-BE49-F238E27FC236}">
                <a16:creationId xmlns:a16="http://schemas.microsoft.com/office/drawing/2014/main" id="{52FDE72A-1599-5842-9BDC-D9D88278A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062163"/>
            <a:ext cx="41052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285750" indent="-285750">
              <a:lnSpc>
                <a:spcPct val="150000"/>
              </a:lnSpc>
              <a:buClrTx/>
              <a:buFont typeface="Wingdings" panose="05000000000000000000" pitchFamily="2" charset="2"/>
              <a:buChar char="ü"/>
              <a:defRPr sz="1800" b="0"/>
            </a:lvl1pPr>
            <a:lvl2pPr marL="1028700" lvl="1" indent="-285750">
              <a:lnSpc>
                <a:spcPct val="150000"/>
              </a:lnSpc>
              <a:buClrTx/>
              <a:buFont typeface="Wingdings" panose="05000000000000000000" pitchFamily="2" charset="2"/>
              <a:buChar char="ü"/>
              <a:defRPr sz="1600" b="0"/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b="1">
                <a:solidFill>
                  <a:srgbClr val="4D5E68"/>
                </a:solidFill>
              </a:defRPr>
            </a:lvl3pPr>
            <a:lvl4pPr marL="1600200" indent="-228600">
              <a:spcBef>
                <a:spcPct val="20000"/>
              </a:spcBef>
              <a:buChar char="–"/>
              <a:defRPr b="1">
                <a:solidFill>
                  <a:srgbClr val="4D5E68"/>
                </a:solidFill>
              </a:defRPr>
            </a:lvl4pPr>
            <a:lvl5pPr marL="2057400" indent="-228600">
              <a:spcBef>
                <a:spcPct val="20000"/>
              </a:spcBef>
              <a:buChar char="»"/>
              <a:defRPr b="1">
                <a:solidFill>
                  <a:srgbClr val="4D5E68"/>
                </a:solidFill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zh-CN" dirty="0">
                <a:sym typeface="微软雅黑" panose="020B0503020204020204" pitchFamily="34" charset="-122"/>
              </a:rPr>
              <a:t>Platform for:</a:t>
            </a:r>
          </a:p>
          <a:p>
            <a:pPr>
              <a:defRPr/>
            </a:pPr>
            <a:r>
              <a:rPr lang="en-US" altLang="zh-CN" dirty="0">
                <a:sym typeface="微软雅黑" panose="020B0503020204020204" pitchFamily="34" charset="-122"/>
              </a:rPr>
              <a:t>Experiment arrangement</a:t>
            </a:r>
          </a:p>
          <a:p>
            <a:pPr>
              <a:defRPr/>
            </a:pPr>
            <a:r>
              <a:rPr lang="en-US" altLang="zh-CN" dirty="0">
                <a:sym typeface="微软雅黑" panose="020B0503020204020204" pitchFamily="34" charset="-122"/>
              </a:rPr>
              <a:t>Proposal Application </a:t>
            </a:r>
          </a:p>
          <a:p>
            <a:pPr>
              <a:defRPr/>
            </a:pPr>
            <a:r>
              <a:rPr lang="en-US" altLang="zh-CN" dirty="0">
                <a:sym typeface="微软雅黑" panose="020B0503020204020204" pitchFamily="34" charset="-122"/>
              </a:rPr>
              <a:t>Visit</a:t>
            </a:r>
          </a:p>
          <a:p>
            <a:pPr>
              <a:defRPr/>
            </a:pPr>
            <a:r>
              <a:rPr lang="en-US" altLang="zh-CN" dirty="0">
                <a:sym typeface="微软雅黑" panose="020B0503020204020204" pitchFamily="34" charset="-122"/>
              </a:rPr>
              <a:t>Safety Test</a:t>
            </a:r>
          </a:p>
          <a:p>
            <a:pPr>
              <a:defRPr/>
            </a:pPr>
            <a:r>
              <a:rPr lang="en-US" altLang="zh-CN" dirty="0">
                <a:sym typeface="微软雅黑" panose="020B0503020204020204" pitchFamily="34" charset="-122"/>
              </a:rPr>
              <a:t>Proposal review and assessment </a:t>
            </a:r>
          </a:p>
        </p:txBody>
      </p:sp>
      <p:pic>
        <p:nvPicPr>
          <p:cNvPr id="10" name="图片 46">
            <a:extLst>
              <a:ext uri="{FF2B5EF4-FFF2-40B4-BE49-F238E27FC236}">
                <a16:creationId xmlns:a16="http://schemas.microsoft.com/office/drawing/2014/main" id="{14DF103C-4580-574F-9289-18B3F4AB8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363" y="1493838"/>
            <a:ext cx="4062412" cy="294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组合 18">
            <a:extLst>
              <a:ext uri="{FF2B5EF4-FFF2-40B4-BE49-F238E27FC236}">
                <a16:creationId xmlns:a16="http://schemas.microsoft.com/office/drawing/2014/main" id="{A35A42CE-7CD1-C84B-A9EF-4516A86650BE}"/>
              </a:ext>
            </a:extLst>
          </p:cNvPr>
          <p:cNvGrpSpPr>
            <a:grpSpLocks/>
          </p:cNvGrpSpPr>
          <p:nvPr/>
        </p:nvGrpSpPr>
        <p:grpSpPr bwMode="auto">
          <a:xfrm>
            <a:off x="1016000" y="4987925"/>
            <a:ext cx="6977063" cy="1554163"/>
            <a:chOff x="8356100" y="3590178"/>
            <a:chExt cx="4206086" cy="1554294"/>
          </a:xfrm>
        </p:grpSpPr>
        <p:grpSp>
          <p:nvGrpSpPr>
            <p:cNvPr id="12" name="组合 19">
              <a:extLst>
                <a:ext uri="{FF2B5EF4-FFF2-40B4-BE49-F238E27FC236}">
                  <a16:creationId xmlns:a16="http://schemas.microsoft.com/office/drawing/2014/main" id="{18A1F79E-212D-6D46-9B86-BAAC8BDCFD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56100" y="3590178"/>
              <a:ext cx="4206086" cy="1554294"/>
              <a:chOff x="8356100" y="3590178"/>
              <a:chExt cx="4206086" cy="1554294"/>
            </a:xfrm>
          </p:grpSpPr>
          <p:sp>
            <p:nvSpPr>
              <p:cNvPr id="14" name="Rounded Rectangle 18">
                <a:extLst>
                  <a:ext uri="{FF2B5EF4-FFF2-40B4-BE49-F238E27FC236}">
                    <a16:creationId xmlns:a16="http://schemas.microsoft.com/office/drawing/2014/main" id="{51CC6D16-FB99-E844-B61A-66E881C2FA58}"/>
                  </a:ext>
                </a:extLst>
              </p:cNvPr>
              <p:cNvSpPr/>
              <p:nvPr/>
            </p:nvSpPr>
            <p:spPr>
              <a:xfrm>
                <a:off x="9393505" y="3939457"/>
                <a:ext cx="511047" cy="44454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E57FCB7-84D1-EE4E-A1B1-02BCD2FE0A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56100" y="3643067"/>
                <a:ext cx="4045760" cy="1493619"/>
                <a:chOff x="7450756" y="3643067"/>
                <a:chExt cx="4045760" cy="1493619"/>
              </a:xfrm>
            </p:grpSpPr>
            <p:sp>
              <p:nvSpPr>
                <p:cNvPr id="30" name="TextBox 16">
                  <a:extLst>
                    <a:ext uri="{FF2B5EF4-FFF2-40B4-BE49-F238E27FC236}">
                      <a16:creationId xmlns:a16="http://schemas.microsoft.com/office/drawing/2014/main" id="{9056A698-C818-C34B-AE6E-5E1FA1BEDF3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450756" y="3643067"/>
                  <a:ext cx="746597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>
                    <a:lnSpc>
                      <a:spcPct val="120000"/>
                    </a:lnSpc>
                    <a:spcBef>
                      <a:spcPct val="30000"/>
                    </a:spcBef>
                    <a:spcAft>
                      <a:spcPct val="20000"/>
                    </a:spcAft>
                    <a:buClr>
                      <a:schemeClr val="tx1"/>
                    </a:buClr>
                    <a:buChar char="•"/>
                    <a:defRPr sz="2100" b="1">
                      <a:solidFill>
                        <a:srgbClr val="1679BA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45720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20000"/>
                    </a:spcAft>
                    <a:buClr>
                      <a:schemeClr val="tx1"/>
                    </a:buClr>
                    <a:buChar char="–"/>
                    <a:defRPr sz="1900"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457200">
                    <a:spcBef>
                      <a:spcPct val="20000"/>
                    </a:spcBef>
                    <a:buClr>
                      <a:schemeClr val="tx1"/>
                    </a:buClr>
                    <a:buFont typeface="Wingdings" pitchFamily="2" charset="2"/>
                    <a:buChar char="§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457200">
                    <a:spcBef>
                      <a:spcPct val="20000"/>
                    </a:spcBef>
                    <a:buChar char="–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457200">
                    <a:spcBef>
                      <a:spcPct val="20000"/>
                    </a:spcBef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altLang="zh-CN" sz="1100" b="0">
                      <a:solidFill>
                        <a:srgbClr val="A6A6A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Proposal Apply</a:t>
                  </a:r>
                  <a:endParaRPr lang="id-ID" altLang="en-US" sz="1100" b="0">
                    <a:solidFill>
                      <a:srgbClr val="A6A6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1" name="Rounded Rectangle 18">
                  <a:extLst>
                    <a:ext uri="{FF2B5EF4-FFF2-40B4-BE49-F238E27FC236}">
                      <a16:creationId xmlns:a16="http://schemas.microsoft.com/office/drawing/2014/main" id="{E1996828-4264-C045-A6CD-11AEC0DB9B6F}"/>
                    </a:ext>
                  </a:extLst>
                </p:cNvPr>
                <p:cNvSpPr/>
                <p:nvPr/>
              </p:nvSpPr>
              <p:spPr>
                <a:xfrm>
                  <a:off x="7737861" y="3942632"/>
                  <a:ext cx="707235" cy="50804"/>
                </a:xfrm>
                <a:prstGeom prst="round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8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2" name="TextBox 20">
                  <a:extLst>
                    <a:ext uri="{FF2B5EF4-FFF2-40B4-BE49-F238E27FC236}">
                      <a16:creationId xmlns:a16="http://schemas.microsoft.com/office/drawing/2014/main" id="{1B7F69C0-1A73-2B49-B6EB-BDED03F0807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12543" y="4372501"/>
                  <a:ext cx="2208393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>
                    <a:lnSpc>
                      <a:spcPct val="120000"/>
                    </a:lnSpc>
                    <a:spcBef>
                      <a:spcPct val="30000"/>
                    </a:spcBef>
                    <a:spcAft>
                      <a:spcPct val="20000"/>
                    </a:spcAft>
                    <a:buClr>
                      <a:schemeClr val="tx1"/>
                    </a:buClr>
                    <a:buChar char="•"/>
                    <a:defRPr sz="2100" b="1">
                      <a:solidFill>
                        <a:srgbClr val="1679BA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45720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20000"/>
                    </a:spcAft>
                    <a:buClr>
                      <a:schemeClr val="tx1"/>
                    </a:buClr>
                    <a:buChar char="–"/>
                    <a:defRPr sz="1900"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457200">
                    <a:spcBef>
                      <a:spcPct val="20000"/>
                    </a:spcBef>
                    <a:buClr>
                      <a:schemeClr val="tx1"/>
                    </a:buClr>
                    <a:buFont typeface="Wingdings" pitchFamily="2" charset="2"/>
                    <a:buChar char="§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457200">
                    <a:spcBef>
                      <a:spcPct val="20000"/>
                    </a:spcBef>
                    <a:buChar char="–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457200">
                    <a:spcBef>
                      <a:spcPct val="20000"/>
                    </a:spcBef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altLang="zh-CN" sz="1100">
                      <a:solidFill>
                        <a:srgbClr val="A6A6A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Safety tests during proposal application</a:t>
                  </a:r>
                  <a:endParaRPr lang="id-ID" altLang="en-US" sz="1100">
                    <a:solidFill>
                      <a:srgbClr val="A6A6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3" name="Rounded Rectangle 22">
                  <a:extLst>
                    <a:ext uri="{FF2B5EF4-FFF2-40B4-BE49-F238E27FC236}">
                      <a16:creationId xmlns:a16="http://schemas.microsoft.com/office/drawing/2014/main" id="{9D139D10-4722-A347-B192-170931933FB2}"/>
                    </a:ext>
                  </a:extLst>
                </p:cNvPr>
                <p:cNvSpPr/>
                <p:nvPr/>
              </p:nvSpPr>
              <p:spPr>
                <a:xfrm>
                  <a:off x="7737861" y="4336365"/>
                  <a:ext cx="3408891" cy="65093"/>
                </a:xfrm>
                <a:prstGeom prst="round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8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4" name="TextBox 24">
                  <a:extLst>
                    <a:ext uri="{FF2B5EF4-FFF2-40B4-BE49-F238E27FC236}">
                      <a16:creationId xmlns:a16="http://schemas.microsoft.com/office/drawing/2014/main" id="{ED7D13E8-F36C-6749-993C-E9054708512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0446457" y="4875076"/>
                  <a:ext cx="1050059" cy="2616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defTabSz="457200">
                    <a:lnSpc>
                      <a:spcPct val="120000"/>
                    </a:lnSpc>
                    <a:spcBef>
                      <a:spcPct val="30000"/>
                    </a:spcBef>
                    <a:spcAft>
                      <a:spcPct val="20000"/>
                    </a:spcAft>
                    <a:buClr>
                      <a:schemeClr val="tx1"/>
                    </a:buClr>
                    <a:buChar char="•"/>
                    <a:defRPr sz="2100" b="1">
                      <a:solidFill>
                        <a:srgbClr val="1679BA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defTabSz="457200">
                    <a:lnSpc>
                      <a:spcPct val="120000"/>
                    </a:lnSpc>
                    <a:spcBef>
                      <a:spcPct val="20000"/>
                    </a:spcBef>
                    <a:spcAft>
                      <a:spcPct val="20000"/>
                    </a:spcAft>
                    <a:buClr>
                      <a:schemeClr val="tx1"/>
                    </a:buClr>
                    <a:buChar char="–"/>
                    <a:defRPr sz="1900"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defTabSz="457200">
                    <a:spcBef>
                      <a:spcPct val="20000"/>
                    </a:spcBef>
                    <a:buClr>
                      <a:schemeClr val="tx1"/>
                    </a:buClr>
                    <a:buFont typeface="Wingdings" pitchFamily="2" charset="2"/>
                    <a:buChar char="§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defTabSz="457200">
                    <a:spcBef>
                      <a:spcPct val="20000"/>
                    </a:spcBef>
                    <a:buChar char="–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defTabSz="457200">
                    <a:spcBef>
                      <a:spcPct val="20000"/>
                    </a:spcBef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defTabSz="4572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b="1">
                      <a:solidFill>
                        <a:srgbClr val="4D5E68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r" eaLnBrk="1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:r>
                    <a:rPr lang="en-US" altLang="zh-CN" sz="1100" b="0">
                      <a:solidFill>
                        <a:srgbClr val="A6A6A6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微软雅黑" panose="020B0503020204020204" pitchFamily="34" charset="-122"/>
                    </a:rPr>
                    <a:t>Application completed</a:t>
                  </a:r>
                  <a:endParaRPr lang="id-ID" altLang="en-US" sz="1100" b="0">
                    <a:solidFill>
                      <a:srgbClr val="A6A6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5" name="Rounded Rectangle 26">
                  <a:extLst>
                    <a:ext uri="{FF2B5EF4-FFF2-40B4-BE49-F238E27FC236}">
                      <a16:creationId xmlns:a16="http://schemas.microsoft.com/office/drawing/2014/main" id="{22B1FA78-E66F-564F-82D8-867EBD092804}"/>
                    </a:ext>
                  </a:extLst>
                </p:cNvPr>
                <p:cNvSpPr/>
                <p:nvPr/>
              </p:nvSpPr>
              <p:spPr>
                <a:xfrm>
                  <a:off x="7737861" y="4726923"/>
                  <a:ext cx="3349556" cy="65093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00A99D">
                        <a:tint val="66000"/>
                        <a:satMod val="160000"/>
                      </a:srgbClr>
                    </a:gs>
                    <a:gs pos="50000">
                      <a:srgbClr val="00A99D">
                        <a:tint val="44500"/>
                        <a:satMod val="160000"/>
                      </a:srgbClr>
                    </a:gs>
                    <a:gs pos="100000">
                      <a:srgbClr val="00A99D">
                        <a:tint val="23500"/>
                        <a:satMod val="160000"/>
                      </a:srgb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80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5ADBB42E-DDA6-5B4F-A286-CB3FB7A104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10856" y="4677707"/>
                  <a:ext cx="135896" cy="136537"/>
                </a:xfrm>
                <a:prstGeom prst="ellipse">
                  <a:avLst/>
                </a:prstGeom>
                <a:solidFill>
                  <a:srgbClr val="00A99D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39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CD71404E-75AA-A84A-8268-209020DB99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981982" y="3896591"/>
                  <a:ext cx="135896" cy="134948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39998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4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200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id-ID" sz="1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" name="TextBox 24">
                <a:extLst>
                  <a:ext uri="{FF2B5EF4-FFF2-40B4-BE49-F238E27FC236}">
                    <a16:creationId xmlns:a16="http://schemas.microsoft.com/office/drawing/2014/main" id="{BA2567CE-0073-6044-BC71-7EC4DCCA51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56100" y="4882862"/>
                <a:ext cx="1050059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zh-CN" altLang="en-US" sz="1100" b="0">
                    <a:solidFill>
                      <a:srgbClr val="A6A6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en-US" altLang="zh-CN" sz="1100" b="0">
                    <a:solidFill>
                      <a:srgbClr val="A6A6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Start applying</a:t>
                </a:r>
                <a:endParaRPr lang="id-ID" altLang="en-US" sz="1100" b="0">
                  <a:solidFill>
                    <a:srgbClr val="A6A6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3117B8A-2909-9040-86AC-28761CC8208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060293" y="3977468"/>
                <a:ext cx="894678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100" b="0">
                    <a:solidFill>
                      <a:srgbClr val="A6A6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User office preview</a:t>
                </a:r>
                <a:endParaRPr lang="id-ID" altLang="en-US" sz="1100" b="0">
                  <a:solidFill>
                    <a:srgbClr val="A6A6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TextBox 16">
                <a:extLst>
                  <a:ext uri="{FF2B5EF4-FFF2-40B4-BE49-F238E27FC236}">
                    <a16:creationId xmlns:a16="http://schemas.microsoft.com/office/drawing/2014/main" id="{33EFEF6B-D479-324E-B334-2FC5A57F51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582173" y="3600946"/>
                <a:ext cx="1058407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100" b="0">
                    <a:solidFill>
                      <a:srgbClr val="A6A6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Proposal-Review Panel</a:t>
                </a:r>
                <a:endParaRPr lang="id-ID" altLang="en-US" sz="1100" b="0">
                  <a:solidFill>
                    <a:srgbClr val="A6A6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9" name="TextBox 16">
                <a:extLst>
                  <a:ext uri="{FF2B5EF4-FFF2-40B4-BE49-F238E27FC236}">
                    <a16:creationId xmlns:a16="http://schemas.microsoft.com/office/drawing/2014/main" id="{DBC44384-B242-FF45-A7EA-2E95E690A5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93393" y="3982904"/>
                <a:ext cx="1058407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100" b="0">
                    <a:solidFill>
                      <a:srgbClr val="A6A6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Feasibility review</a:t>
                </a:r>
                <a:endParaRPr lang="id-ID" altLang="en-US" sz="1100" b="0">
                  <a:solidFill>
                    <a:srgbClr val="A6A6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" name="Rounded Rectangle 18">
                <a:extLst>
                  <a:ext uri="{FF2B5EF4-FFF2-40B4-BE49-F238E27FC236}">
                    <a16:creationId xmlns:a16="http://schemas.microsoft.com/office/drawing/2014/main" id="{528DEC40-57A4-B744-8814-A0913E15AC1B}"/>
                  </a:ext>
                </a:extLst>
              </p:cNvPr>
              <p:cNvSpPr/>
              <p:nvPr/>
            </p:nvSpPr>
            <p:spPr>
              <a:xfrm>
                <a:off x="10023222" y="3936282"/>
                <a:ext cx="539757" cy="46042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335CB84-DF1C-C643-93F5-B0E2B4BE2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5881" y="3904529"/>
                <a:ext cx="111014" cy="1285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03874A0-B6FE-B04C-AEBD-217E80A8E5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93019" y="3895004"/>
                <a:ext cx="111014" cy="1285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2FFB7F6-3196-EF4C-BD6E-EC4D0E9EBB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36183" y="3906118"/>
                <a:ext cx="111014" cy="12859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4" name="Rounded Rectangle 18">
                <a:extLst>
                  <a:ext uri="{FF2B5EF4-FFF2-40B4-BE49-F238E27FC236}">
                    <a16:creationId xmlns:a16="http://schemas.microsoft.com/office/drawing/2014/main" id="{6B5590A4-5A7D-8840-BEAB-074B28B623BB}"/>
                  </a:ext>
                </a:extLst>
              </p:cNvPr>
              <p:cNvSpPr/>
              <p:nvPr/>
            </p:nvSpPr>
            <p:spPr>
              <a:xfrm>
                <a:off x="10640498" y="3939457"/>
                <a:ext cx="543585" cy="4445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F27FC07-8C2A-8846-9443-D468C1C02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98438" y="3906118"/>
                <a:ext cx="111971" cy="12859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6" name="TextBox 16">
                <a:extLst>
                  <a:ext uri="{FF2B5EF4-FFF2-40B4-BE49-F238E27FC236}">
                    <a16:creationId xmlns:a16="http://schemas.microsoft.com/office/drawing/2014/main" id="{75982F50-CA07-DA41-91EE-4485BCCA57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857920" y="3590178"/>
                <a:ext cx="1058407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100" b="0">
                    <a:solidFill>
                      <a:srgbClr val="A6A6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Offline review meeting</a:t>
                </a:r>
                <a:endParaRPr lang="id-ID" altLang="en-US" sz="1100" b="0">
                  <a:solidFill>
                    <a:srgbClr val="A6A6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7" name="Rounded Rectangle 18">
                <a:extLst>
                  <a:ext uri="{FF2B5EF4-FFF2-40B4-BE49-F238E27FC236}">
                    <a16:creationId xmlns:a16="http://schemas.microsoft.com/office/drawing/2014/main" id="{E19BF82C-ADEB-3049-9DDA-7B1C38E925D8}"/>
                  </a:ext>
                </a:extLst>
              </p:cNvPr>
              <p:cNvSpPr/>
              <p:nvPr/>
            </p:nvSpPr>
            <p:spPr>
              <a:xfrm>
                <a:off x="11300839" y="3947396"/>
                <a:ext cx="634501" cy="44454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C7A2DD00-617B-E44D-B85F-6716331F29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01845" y="3917231"/>
                <a:ext cx="111014" cy="12859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4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200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18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9" name="TextBox 16">
                <a:extLst>
                  <a:ext uri="{FF2B5EF4-FFF2-40B4-BE49-F238E27FC236}">
                    <a16:creationId xmlns:a16="http://schemas.microsoft.com/office/drawing/2014/main" id="{D791611A-E17B-6447-B203-CCB54E2647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03779" y="4000264"/>
                <a:ext cx="1058407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457200"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defTabSz="45720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defTabSz="4572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defTabSz="4572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defTabSz="4572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altLang="zh-CN" sz="1100" b="0">
                    <a:solidFill>
                      <a:srgbClr val="A6A6A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Final approval</a:t>
                </a:r>
                <a:endParaRPr lang="id-ID" altLang="en-US" sz="1100" b="0">
                  <a:solidFill>
                    <a:srgbClr val="A6A6A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25ABE4A-759D-9C4C-A4CA-6FB07E8F63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3440" y="4690409"/>
              <a:ext cx="135896" cy="136537"/>
            </a:xfrm>
            <a:prstGeom prst="ellipse">
              <a:avLst/>
            </a:prstGeom>
            <a:solidFill>
              <a:srgbClr val="E1FFFD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39998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8" name="标题 1">
            <a:extLst>
              <a:ext uri="{FF2B5EF4-FFF2-40B4-BE49-F238E27FC236}">
                <a16:creationId xmlns:a16="http://schemas.microsoft.com/office/drawing/2014/main" id="{94A3BF71-91E9-5E4A-A7A5-4FCF383B5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0363" y="889000"/>
            <a:ext cx="60833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zh-CN" sz="2000">
                <a:solidFill>
                  <a:srgbClr val="4D5E68"/>
                </a:solidFill>
              </a:rPr>
              <a:t>User Service Platform</a:t>
            </a:r>
            <a:endParaRPr kumimoji="1" lang="zh-CN" altLang="en-US" sz="2000">
              <a:solidFill>
                <a:srgbClr val="4D5E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7315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74A116-C0AC-2B4E-A42C-11CD08AEB3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7CEC79C-9732-8243-9CEA-77FCC35CE0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838200"/>
            <a:ext cx="6248400" cy="457200"/>
          </a:xfrm>
        </p:spPr>
        <p:txBody>
          <a:bodyPr/>
          <a:lstStyle/>
          <a:p>
            <a:r>
              <a:rPr lang="en-US" altLang="zh-CN"/>
              <a:t>Data Portal: Data Access</a:t>
            </a:r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E9707B3-157D-7D48-9720-7765D31769F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0888" y="1295400"/>
            <a:ext cx="4105275" cy="2533650"/>
          </a:xfr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zh-CN" sz="1800" b="0" kern="1200" dirty="0">
                <a:solidFill>
                  <a:schemeClr val="tx1"/>
                </a:solidFill>
              </a:rPr>
              <a:t>Data all in one portal: 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en-US" altLang="zh-CN" sz="1800" b="0" kern="1200" dirty="0" err="1">
                <a:solidFill>
                  <a:schemeClr val="tx1"/>
                </a:solidFill>
              </a:rPr>
              <a:t>TopCAT</a:t>
            </a:r>
            <a:r>
              <a:rPr lang="en-US" altLang="zh-CN" sz="1800" b="0" kern="1200" dirty="0">
                <a:solidFill>
                  <a:schemeClr val="tx1"/>
                </a:solidFill>
              </a:rPr>
              <a:t> based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en-US" altLang="zh-CN" sz="1800" b="0" kern="1200" dirty="0">
                <a:solidFill>
                  <a:schemeClr val="tx1"/>
                </a:solidFill>
              </a:rPr>
              <a:t>Metadata &amp; data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en-US" altLang="zh-CN" sz="1800" b="0" kern="1200" dirty="0">
                <a:solidFill>
                  <a:schemeClr val="tx1"/>
                </a:solidFill>
              </a:rPr>
              <a:t>Browser, download, search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en-US" altLang="zh-CN" sz="1800" b="0" kern="1200" dirty="0">
                <a:solidFill>
                  <a:schemeClr val="tx1"/>
                </a:solidFill>
              </a:rPr>
              <a:t>Analysis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en-US" altLang="zh-CN" sz="1800" b="0" kern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4D7917ED-1687-4F48-B41D-80A38BB50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524625"/>
            <a:ext cx="303213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r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 kern="1200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12431486-07D6-DA4C-87F4-FEFEB652E9AD}" type="slidenum">
              <a:rPr lang="en-US" altLang="zh-CN" sz="900" b="0" smtClean="0">
                <a:solidFill>
                  <a:srgbClr val="4D5E68"/>
                </a:solidFill>
                <a:latin typeface="Impact" panose="020B080603090205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14</a:t>
            </a:fld>
            <a:endParaRPr lang="en-US" altLang="zh-CN" sz="900" b="0">
              <a:solidFill>
                <a:srgbClr val="4D5E68"/>
              </a:solidFill>
              <a:latin typeface="Impact" panose="020B0806030902050204" pitchFamily="34" charset="0"/>
            </a:endParaRPr>
          </a:p>
        </p:txBody>
      </p:sp>
      <p:pic>
        <p:nvPicPr>
          <p:cNvPr id="8" name="Picture 9" descr="A screenshot of a social media post&#13;&#10;&#13;&#10;Description generated with very high confidence">
            <a:extLst>
              <a:ext uri="{FF2B5EF4-FFF2-40B4-BE49-F238E27FC236}">
                <a16:creationId xmlns:a16="http://schemas.microsoft.com/office/drawing/2014/main" id="{FAAC37B6-B555-384F-A3F7-4205AADF2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188" y="2466975"/>
            <a:ext cx="2881312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5">
            <a:extLst>
              <a:ext uri="{FF2B5EF4-FFF2-40B4-BE49-F238E27FC236}">
                <a16:creationId xmlns:a16="http://schemas.microsoft.com/office/drawing/2014/main" id="{ACAA52EF-B9F4-D24C-856B-B85AF1151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3748088"/>
            <a:ext cx="4392612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0044B18-5CA4-2044-89FD-07D311B9A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950" y="981075"/>
            <a:ext cx="244951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FF50753E-75CE-C94C-BE4A-D956CA1F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75" y="4183063"/>
            <a:ext cx="2370138" cy="228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639695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C879FB-2351-FE41-A241-A973F545E7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A51F4248-09AF-EF48-89CE-FECE44D00C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838200"/>
            <a:ext cx="6248400" cy="457200"/>
          </a:xfrm>
        </p:spPr>
        <p:txBody>
          <a:bodyPr/>
          <a:lstStyle/>
          <a:p>
            <a:r>
              <a:rPr lang="en-US" altLang="zh-CN"/>
              <a:t>Data Portal: Data Cloud Analysis</a:t>
            </a:r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144264F4-6F3D-474F-BBF7-86B2750E9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6524625"/>
            <a:ext cx="303213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r" rtl="0" eaLnBrk="0" fontAlgn="base" hangingPunct="0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 kern="1200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§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har char="»"/>
              <a:defRPr sz="1400" b="1" kern="1200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C42D337-CF0E-2947-AA84-0E28E8F10D5F}" type="slidenum">
              <a:rPr lang="en-US" altLang="zh-CN" sz="900" b="0" smtClean="0">
                <a:solidFill>
                  <a:srgbClr val="4D5E68"/>
                </a:solidFill>
                <a:latin typeface="Impact" panose="020B080603090205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n-US" altLang="zh-CN" sz="900" b="0">
              <a:solidFill>
                <a:srgbClr val="4D5E68"/>
              </a:solidFill>
              <a:latin typeface="Impact" panose="020B0806030902050204" pitchFamily="34" charset="0"/>
            </a:endParaRPr>
          </a:p>
        </p:txBody>
      </p:sp>
      <p:pic>
        <p:nvPicPr>
          <p:cNvPr id="7" name="图片 1">
            <a:extLst>
              <a:ext uri="{FF2B5EF4-FFF2-40B4-BE49-F238E27FC236}">
                <a16:creationId xmlns:a16="http://schemas.microsoft.com/office/drawing/2014/main" id="{947908D4-9339-4542-9B8E-759D62F97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2792413"/>
            <a:ext cx="3163887" cy="203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A screenshot of a cell phone&#13;&#10;&#13;&#10;Description generated with very high confidence">
            <a:extLst>
              <a:ext uri="{FF2B5EF4-FFF2-40B4-BE49-F238E27FC236}">
                <a16:creationId xmlns:a16="http://schemas.microsoft.com/office/drawing/2014/main" id="{A1BF8AD7-0ED0-B642-88EE-C4998AADF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338" y="977900"/>
            <a:ext cx="3176587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3" descr="A screenshot of a cell phone&#13;&#10;&#13;&#10;Description generated with very high confidence">
            <a:extLst>
              <a:ext uri="{FF2B5EF4-FFF2-40B4-BE49-F238E27FC236}">
                <a16:creationId xmlns:a16="http://schemas.microsoft.com/office/drawing/2014/main" id="{DD0E9A5A-A2DD-2D40-84D1-1FF79CB1B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8" y="5072063"/>
            <a:ext cx="3163887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1C122D0F-70BB-2140-B7B9-373EAED68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149725"/>
            <a:ext cx="3829050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C42AE08E-0165-DB4F-8AC7-BE6E262B56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42950" y="1404938"/>
            <a:ext cx="4106863" cy="2119312"/>
          </a:xfr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altLang="zh-CN" sz="1800" b="0" kern="1200" dirty="0">
                <a:solidFill>
                  <a:schemeClr val="tx1"/>
                </a:solidFill>
              </a:rPr>
              <a:t>Cloud Analysis: 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en-US" altLang="zh-CN" sz="1800" b="0" kern="1200" dirty="0">
                <a:solidFill>
                  <a:schemeClr val="tx1"/>
                </a:solidFill>
              </a:rPr>
              <a:t>OpenStack based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en-US" altLang="zh-CN" sz="1800" b="0" kern="1200" dirty="0">
                <a:solidFill>
                  <a:schemeClr val="tx1"/>
                </a:solidFill>
              </a:rPr>
              <a:t>Web Console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en-US" altLang="zh-CN" sz="1800" b="0" kern="1200" dirty="0">
                <a:solidFill>
                  <a:schemeClr val="tx1"/>
                </a:solidFill>
              </a:rPr>
              <a:t>VM management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ü"/>
              <a:defRPr/>
            </a:pPr>
            <a:r>
              <a:rPr lang="en-US" altLang="zh-CN" sz="1800" b="0" kern="1200" dirty="0">
                <a:solidFill>
                  <a:schemeClr val="tx1"/>
                </a:solidFill>
              </a:rPr>
              <a:t>Integrated with Data Access</a:t>
            </a:r>
          </a:p>
        </p:txBody>
      </p:sp>
    </p:spTree>
    <p:extLst>
      <p:ext uri="{BB962C8B-B14F-4D97-AF65-F5344CB8AC3E}">
        <p14:creationId xmlns:p14="http://schemas.microsoft.com/office/powerpoint/2010/main" val="297663174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AFA6186-F365-9146-8B6B-460767B96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262C28B-B356-8B47-BD42-EF4234750B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838200"/>
            <a:ext cx="6248400" cy="457200"/>
          </a:xfrm>
        </p:spPr>
        <p:txBody>
          <a:bodyPr/>
          <a:lstStyle/>
          <a:p>
            <a:r>
              <a:rPr lang="en-US" altLang="zh-CN"/>
              <a:t>Unified</a:t>
            </a:r>
            <a:r>
              <a:rPr lang="zh-CN" altLang="en-US"/>
              <a:t> </a:t>
            </a:r>
            <a:r>
              <a:rPr lang="en-US" altLang="zh-CN"/>
              <a:t>Authentication</a:t>
            </a:r>
            <a:r>
              <a:rPr lang="zh-CN" altLang="en-US"/>
              <a:t> </a:t>
            </a:r>
            <a:r>
              <a:rPr lang="en-US" altLang="zh-CN"/>
              <a:t>System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8FA77D-1631-7142-B325-C776D3D78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4716463"/>
            <a:ext cx="2592387" cy="1233487"/>
          </a:xfrm>
          <a:prstGeom prst="rect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zh-CN" altLang="en-US" sz="1400" b="0">
              <a:solidFill>
                <a:schemeClr val="tx1"/>
              </a:solidFill>
            </a:endParaRPr>
          </a:p>
        </p:txBody>
      </p:sp>
      <p:pic>
        <p:nvPicPr>
          <p:cNvPr id="7" name="Picture 2" descr="A screenshot of a cell phone&#13;&#10;&#13;&#10;Description generated with very high confidence">
            <a:extLst>
              <a:ext uri="{FF2B5EF4-FFF2-40B4-BE49-F238E27FC236}">
                <a16:creationId xmlns:a16="http://schemas.microsoft.com/office/drawing/2014/main" id="{0147936B-DAD0-0947-BC9C-1D62005CE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490913"/>
            <a:ext cx="4700588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3">
            <a:extLst>
              <a:ext uri="{FF2B5EF4-FFF2-40B4-BE49-F238E27FC236}">
                <a16:creationId xmlns:a16="http://schemas.microsoft.com/office/drawing/2014/main" id="{25B1AD7F-339B-F041-ACED-38F1C0201189}"/>
              </a:ext>
            </a:extLst>
          </p:cNvPr>
          <p:cNvGrpSpPr>
            <a:grpSpLocks/>
          </p:cNvGrpSpPr>
          <p:nvPr/>
        </p:nvGrpSpPr>
        <p:grpSpPr bwMode="auto">
          <a:xfrm>
            <a:off x="5157788" y="3645024"/>
            <a:ext cx="3662684" cy="2016001"/>
            <a:chOff x="4122738" y="2870200"/>
            <a:chExt cx="4787900" cy="2276475"/>
          </a:xfrm>
        </p:grpSpPr>
        <p:pic>
          <p:nvPicPr>
            <p:cNvPr id="9" name="图片 4">
              <a:extLst>
                <a:ext uri="{FF2B5EF4-FFF2-40B4-BE49-F238E27FC236}">
                  <a16:creationId xmlns:a16="http://schemas.microsoft.com/office/drawing/2014/main" id="{964B9146-CE64-6344-B2B8-5B2A4F680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738" y="2870200"/>
              <a:ext cx="4418012" cy="1422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>
              <a:extLst>
                <a:ext uri="{FF2B5EF4-FFF2-40B4-BE49-F238E27FC236}">
                  <a16:creationId xmlns:a16="http://schemas.microsoft.com/office/drawing/2014/main" id="{1521E44B-DDE9-F04D-83FF-68BBCA1A7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2738" y="4291835"/>
              <a:ext cx="1537954" cy="793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2E578119-3371-5E44-B190-C952BA24CA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1769" y="4321569"/>
              <a:ext cx="3198869" cy="825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67CF820C-720E-2E42-8B52-B4CEF90C7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423988"/>
            <a:ext cx="4572000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§"/>
            </a:pPr>
            <a:r>
              <a:rPr lang="en-US" altLang="zh-CN" sz="1700" b="0">
                <a:solidFill>
                  <a:schemeClr val="tx1"/>
                </a:solidFill>
              </a:rPr>
              <a:t>CSNS Cloud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§"/>
            </a:pPr>
            <a:r>
              <a:rPr lang="en-US" altLang="zh-CN" sz="1700" b="0">
                <a:solidFill>
                  <a:schemeClr val="tx1"/>
                </a:solidFill>
              </a:rPr>
              <a:t>User Service Platform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§"/>
            </a:pPr>
            <a:r>
              <a:rPr lang="en-US" altLang="zh-CN" sz="1700" b="0">
                <a:solidFill>
                  <a:schemeClr val="tx1"/>
                </a:solidFill>
              </a:rPr>
              <a:t>Data Portal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§"/>
            </a:pPr>
            <a:r>
              <a:rPr lang="en-US" altLang="zh-CN" sz="1700" b="0">
                <a:solidFill>
                  <a:schemeClr val="tx1"/>
                </a:solidFill>
              </a:rPr>
              <a:t>Gitlab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§"/>
            </a:pPr>
            <a:r>
              <a:rPr kumimoji="1" lang="en-US" altLang="zh-CN" sz="1700" b="0">
                <a:solidFill>
                  <a:schemeClr val="tx1"/>
                </a:solidFill>
              </a:rPr>
              <a:t>VPN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§"/>
            </a:pPr>
            <a:r>
              <a:rPr kumimoji="1" lang="en-US" altLang="zh-CN" sz="1700" b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45464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002B1A-7B0E-0F4B-AE77-9FB30887FEC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B67A20-7D0C-5945-BAD9-D5081312F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838200"/>
            <a:ext cx="6248400" cy="457200"/>
          </a:xfrm>
        </p:spPr>
        <p:txBody>
          <a:bodyPr/>
          <a:lstStyle/>
          <a:p>
            <a:r>
              <a:rPr lang="en-US" altLang="zh-CN"/>
              <a:t>Data Management: System Overview</a:t>
            </a:r>
          </a:p>
        </p:txBody>
      </p:sp>
      <p:pic>
        <p:nvPicPr>
          <p:cNvPr id="6" name="Picture 12" descr="A picture containing screenshot&#13;&#10;&#13;&#10;Description generated with high confidence">
            <a:extLst>
              <a:ext uri="{FF2B5EF4-FFF2-40B4-BE49-F238E27FC236}">
                <a16:creationId xmlns:a16="http://schemas.microsoft.com/office/drawing/2014/main" id="{5C6EF118-FDE5-4C43-8F11-6160CD6AF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094038"/>
            <a:ext cx="7200900" cy="364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60B546-9305-6E49-85A6-93B6198BF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75" y="2752725"/>
            <a:ext cx="24558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Framework &amp; Data flow</a:t>
            </a:r>
          </a:p>
        </p:txBody>
      </p:sp>
      <p:sp>
        <p:nvSpPr>
          <p:cNvPr id="8" name="TextBox 25">
            <a:extLst>
              <a:ext uri="{FF2B5EF4-FFF2-40B4-BE49-F238E27FC236}">
                <a16:creationId xmlns:a16="http://schemas.microsoft.com/office/drawing/2014/main" id="{A8981665-8721-7844-84F3-51E824586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1330325"/>
            <a:ext cx="289718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ü"/>
            </a:pPr>
            <a:r>
              <a:rPr lang="en-US" altLang="zh-CN" sz="1800" b="0">
                <a:solidFill>
                  <a:schemeClr val="tx1"/>
                </a:solidFill>
              </a:rPr>
              <a:t>Central Control Storage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ü"/>
            </a:pPr>
            <a:r>
              <a:rPr lang="en-US" altLang="zh-CN" sz="1800" b="0">
                <a:solidFill>
                  <a:schemeClr val="tx1"/>
                </a:solidFill>
              </a:rPr>
              <a:t>Central Data Storage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ü"/>
            </a:pPr>
            <a:r>
              <a:rPr lang="en-US" altLang="zh-CN" sz="1800" b="0">
                <a:solidFill>
                  <a:schemeClr val="tx1"/>
                </a:solidFill>
              </a:rPr>
              <a:t>Data Transfer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ü"/>
            </a:pPr>
            <a:r>
              <a:rPr lang="en-US" altLang="zh-CN" sz="1800" b="0">
                <a:solidFill>
                  <a:schemeClr val="tx1"/>
                </a:solidFill>
              </a:rPr>
              <a:t>Data Reconstruction</a:t>
            </a:r>
          </a:p>
        </p:txBody>
      </p:sp>
      <p:sp>
        <p:nvSpPr>
          <p:cNvPr id="9" name="TextBox 25">
            <a:extLst>
              <a:ext uri="{FF2B5EF4-FFF2-40B4-BE49-F238E27FC236}">
                <a16:creationId xmlns:a16="http://schemas.microsoft.com/office/drawing/2014/main" id="{B5C33E24-B8FF-784A-8BE0-5D428C780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6825" y="1330325"/>
            <a:ext cx="3370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ü"/>
            </a:pPr>
            <a:r>
              <a:rPr lang="en-US" altLang="zh-CN" sz="1800" b="0">
                <a:solidFill>
                  <a:schemeClr val="tx1"/>
                </a:solidFill>
              </a:rPr>
              <a:t>Metadata Catalogue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ü"/>
            </a:pPr>
            <a:r>
              <a:rPr lang="en-US" altLang="zh-CN" sz="1800" b="0">
                <a:solidFill>
                  <a:schemeClr val="tx1"/>
                </a:solidFill>
              </a:rPr>
              <a:t>Data Storage Management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ü"/>
            </a:pPr>
            <a:r>
              <a:rPr lang="en-US" altLang="zh-CN" sz="1800" b="0">
                <a:solidFill>
                  <a:schemeClr val="tx1"/>
                </a:solidFill>
              </a:rPr>
              <a:t>Data Access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itchFamily="2" charset="2"/>
              <a:buChar char="ü"/>
            </a:pPr>
            <a:r>
              <a:rPr lang="en-US" altLang="zh-CN" sz="1800" b="0">
                <a:solidFill>
                  <a:schemeClr val="tx1"/>
                </a:solidFill>
              </a:rPr>
              <a:t>Data Cloud Analysis</a:t>
            </a:r>
          </a:p>
        </p:txBody>
      </p:sp>
    </p:spTree>
    <p:extLst>
      <p:ext uri="{BB962C8B-B14F-4D97-AF65-F5344CB8AC3E}">
        <p14:creationId xmlns:p14="http://schemas.microsoft.com/office/powerpoint/2010/main" val="28103157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60803B-56FB-A84E-92AE-625A7B94F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924944"/>
            <a:ext cx="7923213" cy="457200"/>
          </a:xfrm>
        </p:spPr>
        <p:txBody>
          <a:bodyPr/>
          <a:lstStyle/>
          <a:p>
            <a:r>
              <a:rPr kumimoji="1" lang="en-US" altLang="zh-CN" sz="9600" dirty="0"/>
              <a:t>Thank</a:t>
            </a:r>
            <a:r>
              <a:rPr kumimoji="1" lang="zh-CN" altLang="en-US" sz="9600" dirty="0"/>
              <a:t>  </a:t>
            </a:r>
            <a:r>
              <a:rPr kumimoji="1" lang="en-US" altLang="zh-CN" sz="9600" dirty="0"/>
              <a:t>you</a:t>
            </a:r>
            <a:endParaRPr kumimoji="1" lang="zh-CN" altLang="en-US" sz="9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16E39F-0605-CB4C-B5E3-75255DC3B7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28088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45A5B-EB7F-E041-8C47-48A3A7D5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D3195-E111-A545-B75C-0C90D06F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CSNS</a:t>
            </a:r>
          </a:p>
          <a:p>
            <a:pPr lvl="1"/>
            <a:r>
              <a:rPr kumimoji="1" lang="en-US" altLang="zh-CN" dirty="0"/>
              <a:t>overview</a:t>
            </a:r>
          </a:p>
          <a:p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analysis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endParaRPr kumimoji="1" lang="en-US" altLang="zh-CN" dirty="0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Online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software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Offline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software</a:t>
            </a:r>
          </a:p>
          <a:p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User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system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and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management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User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service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platform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portal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Unified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authentication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management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DCCBDA-0575-8949-BDFB-B66685A2F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65442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349B65-3320-2C43-A21B-DFFE129D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CSNS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8C8A69-B012-244F-8306-EC3ECF5B3B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49B512CD-4BA6-B84E-A54C-8B72D24F4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144" y="1325581"/>
            <a:ext cx="7524836" cy="2575651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6F155293-F949-2A48-81A4-1D9FAE308D5A}"/>
              </a:ext>
            </a:extLst>
          </p:cNvPr>
          <p:cNvGrpSpPr/>
          <p:nvPr/>
        </p:nvGrpSpPr>
        <p:grpSpPr>
          <a:xfrm>
            <a:off x="714745" y="3933056"/>
            <a:ext cx="7524235" cy="2837497"/>
            <a:chOff x="714745" y="3933056"/>
            <a:chExt cx="7524235" cy="2837497"/>
          </a:xfrm>
        </p:grpSpPr>
        <p:pic>
          <p:nvPicPr>
            <p:cNvPr id="7" name="Picture 5" descr="C:\Users\liyong\Desktop\CSNS.png">
              <a:extLst>
                <a:ext uri="{FF2B5EF4-FFF2-40B4-BE49-F238E27FC236}">
                  <a16:creationId xmlns:a16="http://schemas.microsoft.com/office/drawing/2014/main" id="{FE4650BD-E597-B54B-AA6F-90A32317F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905" y="3933056"/>
              <a:ext cx="7506075" cy="2837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文本框 6">
              <a:extLst>
                <a:ext uri="{FF2B5EF4-FFF2-40B4-BE49-F238E27FC236}">
                  <a16:creationId xmlns:a16="http://schemas.microsoft.com/office/drawing/2014/main" id="{2BDF10D1-4911-C24F-9FBC-86A45E9AC7F4}"/>
                </a:ext>
              </a:extLst>
            </p:cNvPr>
            <p:cNvSpPr txBox="1"/>
            <p:nvPr/>
          </p:nvSpPr>
          <p:spPr>
            <a:xfrm>
              <a:off x="5220072" y="4499396"/>
              <a:ext cx="116410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071F65"/>
                  </a:solidFill>
                </a:rPr>
                <a:t>1.6 </a:t>
              </a:r>
              <a:r>
                <a:rPr kumimoji="1" lang="en-US" altLang="zh-CN" sz="2400" dirty="0" err="1">
                  <a:solidFill>
                    <a:srgbClr val="071F65"/>
                  </a:solidFill>
                </a:rPr>
                <a:t>GeV</a:t>
              </a:r>
              <a:endParaRPr kumimoji="1" lang="en-US" altLang="zh-CN" sz="2400" dirty="0">
                <a:solidFill>
                  <a:srgbClr val="071F65"/>
                </a:solidFill>
              </a:endParaRPr>
            </a:p>
            <a:p>
              <a:r>
                <a:rPr kumimoji="1" lang="en-US" altLang="zh-CN" sz="2400" dirty="0">
                  <a:solidFill>
                    <a:srgbClr val="071F65"/>
                  </a:solidFill>
                </a:rPr>
                <a:t>25 Hz</a:t>
              </a:r>
            </a:p>
            <a:p>
              <a:r>
                <a:rPr kumimoji="1" lang="en-US" altLang="zh-CN" sz="2400" dirty="0">
                  <a:solidFill>
                    <a:srgbClr val="071F65"/>
                  </a:solidFill>
                </a:rPr>
                <a:t>100 kW</a:t>
              </a:r>
              <a:endParaRPr kumimoji="1" lang="zh-CN" altLang="en-US" sz="2400" dirty="0">
                <a:solidFill>
                  <a:srgbClr val="071F65"/>
                </a:solidFill>
              </a:endParaRPr>
            </a:p>
          </p:txBody>
        </p:sp>
        <p:sp>
          <p:nvSpPr>
            <p:cNvPr id="9" name="文本框 5">
              <a:extLst>
                <a:ext uri="{FF2B5EF4-FFF2-40B4-BE49-F238E27FC236}">
                  <a16:creationId xmlns:a16="http://schemas.microsoft.com/office/drawing/2014/main" id="{7BEC8477-6E1B-4147-85A8-03918ECEF7A4}"/>
                </a:ext>
              </a:extLst>
            </p:cNvPr>
            <p:cNvSpPr txBox="1"/>
            <p:nvPr/>
          </p:nvSpPr>
          <p:spPr>
            <a:xfrm>
              <a:off x="2915816" y="4268563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solidFill>
                    <a:srgbClr val="071F65"/>
                  </a:solidFill>
                </a:rPr>
                <a:t>80 MeV H- </a:t>
              </a:r>
              <a:r>
                <a:rPr kumimoji="1" lang="en-US" altLang="zh-CN" sz="2400" dirty="0" err="1">
                  <a:solidFill>
                    <a:srgbClr val="071F65"/>
                  </a:solidFill>
                </a:rPr>
                <a:t>linac</a:t>
              </a:r>
              <a:endParaRPr kumimoji="1" lang="zh-CN" altLang="en-US" sz="2400" dirty="0">
                <a:solidFill>
                  <a:srgbClr val="071F65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7799F71-FD25-6B4E-BA1E-5D70FD964427}"/>
                </a:ext>
              </a:extLst>
            </p:cNvPr>
            <p:cNvSpPr txBox="1"/>
            <p:nvPr/>
          </p:nvSpPr>
          <p:spPr>
            <a:xfrm>
              <a:off x="899592" y="4782047"/>
              <a:ext cx="26997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/>
                <a:t>Budget: 2.3 BCNY</a:t>
              </a:r>
            </a:p>
          </p:txBody>
        </p:sp>
        <p:sp>
          <p:nvSpPr>
            <p:cNvPr id="11" name="文本框 7">
              <a:extLst>
                <a:ext uri="{FF2B5EF4-FFF2-40B4-BE49-F238E27FC236}">
                  <a16:creationId xmlns:a16="http://schemas.microsoft.com/office/drawing/2014/main" id="{D74B75BA-6FDB-574D-AB8B-557BD11D1705}"/>
                </a:ext>
              </a:extLst>
            </p:cNvPr>
            <p:cNvSpPr txBox="1"/>
            <p:nvPr/>
          </p:nvSpPr>
          <p:spPr>
            <a:xfrm>
              <a:off x="714745" y="5939556"/>
              <a:ext cx="28166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kumimoji="1" lang="en-US" altLang="zh-CN" sz="2400" dirty="0">
                  <a:solidFill>
                    <a:srgbClr val="071F65"/>
                  </a:solidFill>
                </a:rPr>
                <a:t>Tungsten target</a:t>
              </a:r>
            </a:p>
            <a:p>
              <a:pPr algn="l"/>
              <a:r>
                <a:rPr kumimoji="1" lang="en-US" altLang="zh-CN" sz="2400" dirty="0">
                  <a:solidFill>
                    <a:srgbClr val="071F65"/>
                  </a:solidFill>
                </a:rPr>
                <a:t>3 beam lines/20 </a:t>
              </a:r>
              <a:endParaRPr kumimoji="1" lang="zh-CN" altLang="en-US" sz="2400" dirty="0">
                <a:solidFill>
                  <a:srgbClr val="071F6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78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A43277-F7C0-EE4F-A7C7-290449048B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5" name="幻灯片编号占位符 3">
            <a:extLst>
              <a:ext uri="{FF2B5EF4-FFF2-40B4-BE49-F238E27FC236}">
                <a16:creationId xmlns:a16="http://schemas.microsoft.com/office/drawing/2014/main" id="{E2913051-C857-6E4F-B7E5-B43E4847B6F5}"/>
              </a:ext>
            </a:extLst>
          </p:cNvPr>
          <p:cNvSpPr txBox="1">
            <a:spLocks/>
          </p:cNvSpPr>
          <p:nvPr/>
        </p:nvSpPr>
        <p:spPr bwMode="auto">
          <a:xfrm>
            <a:off x="8229600" y="6524625"/>
            <a:ext cx="303213" cy="180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900" kern="1200">
                <a:solidFill>
                  <a:srgbClr val="4D5E68"/>
                </a:solidFill>
                <a:latin typeface="Impact" panose="020B080603090205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  <p:pic>
        <p:nvPicPr>
          <p:cNvPr id="6" name="Picture 2" descr="http://www.ihep.cas.cn/xwdt/gnxw/2017/201708/W020170901329757553965.jpg">
            <a:extLst>
              <a:ext uri="{FF2B5EF4-FFF2-40B4-BE49-F238E27FC236}">
                <a16:creationId xmlns:a16="http://schemas.microsoft.com/office/drawing/2014/main" id="{3A3D3D35-F7A4-3248-BC8E-6BC5EDEE2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259632" y="1440245"/>
            <a:ext cx="2884069" cy="169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4" descr="BL_06_96.jpg">
            <a:extLst>
              <a:ext uri="{FF2B5EF4-FFF2-40B4-BE49-F238E27FC236}">
                <a16:creationId xmlns:a16="http://schemas.microsoft.com/office/drawing/2014/main" id="{DA809AF3-38FF-854A-9106-34DE1DB14D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12" y="1386282"/>
            <a:ext cx="2955675" cy="175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1F7C3959-282D-F143-958A-5CBD696DC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3477706"/>
            <a:ext cx="4536504" cy="457200"/>
          </a:xfrm>
        </p:spPr>
        <p:txBody>
          <a:bodyPr/>
          <a:lstStyle/>
          <a:p>
            <a:r>
              <a:rPr kumimoji="1" lang="en-US" altLang="zh-CN" dirty="0"/>
              <a:t>Aug,</a:t>
            </a:r>
            <a:r>
              <a:rPr kumimoji="1" lang="zh-CN" altLang="en-US" dirty="0"/>
              <a:t> </a:t>
            </a:r>
            <a:r>
              <a:rPr kumimoji="1" lang="en-US" altLang="zh-CN" dirty="0"/>
              <a:t>2018,</a:t>
            </a:r>
            <a:r>
              <a:rPr kumimoji="1" lang="zh-CN" altLang="en-US" dirty="0"/>
              <a:t> </a:t>
            </a:r>
            <a:r>
              <a:rPr kumimoji="1" lang="en-US" altLang="zh-CN" dirty="0"/>
              <a:t>passed</a:t>
            </a:r>
            <a:r>
              <a:rPr kumimoji="1" lang="zh-CN" altLang="en-US" dirty="0"/>
              <a:t> </a:t>
            </a:r>
            <a:r>
              <a:rPr kumimoji="1" lang="en" altLang="zh-CN" dirty="0"/>
              <a:t>the national acceptance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users</a:t>
            </a:r>
            <a:r>
              <a:rPr kumimoji="1" lang="zh-CN" altLang="en-US" dirty="0"/>
              <a:t> 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35F6D4F8-8B87-2B44-9CEF-59D879357034}"/>
              </a:ext>
            </a:extLst>
          </p:cNvPr>
          <p:cNvSpPr txBox="1">
            <a:spLocks/>
          </p:cNvSpPr>
          <p:nvPr/>
        </p:nvSpPr>
        <p:spPr bwMode="auto">
          <a:xfrm>
            <a:off x="395536" y="923402"/>
            <a:ext cx="5374516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kumimoji="1" lang="en-US" altLang="zh-CN" kern="0" dirty="0"/>
              <a:t>Aug.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28,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2017,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first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neutron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pulse</a:t>
            </a:r>
            <a:r>
              <a:rPr kumimoji="1" lang="zh-CN" altLang="en-US" kern="0" dirty="0"/>
              <a:t>  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E9051805-C563-DE4B-BD9E-2D77BE896E58}"/>
              </a:ext>
            </a:extLst>
          </p:cNvPr>
          <p:cNvSpPr txBox="1">
            <a:spLocks/>
          </p:cNvSpPr>
          <p:nvPr/>
        </p:nvSpPr>
        <p:spPr bwMode="auto">
          <a:xfrm>
            <a:off x="5148064" y="3536531"/>
            <a:ext cx="376063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kumimoji="1" lang="en-US" altLang="zh-CN" kern="0" dirty="0"/>
              <a:t>Jan,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2019,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up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to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50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kW,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plan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to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80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kW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at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the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end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of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this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year, 100 kW in 2021.</a:t>
            </a:r>
            <a:endParaRPr kumimoji="1" lang="zh-CN" altLang="en-US" kern="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447D3DD-86C3-CF41-B7F6-FE63C3114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974" y="4295286"/>
            <a:ext cx="3244087" cy="216091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181F3CA-02E1-AF41-9DCF-3885316B9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1364" y="4407647"/>
            <a:ext cx="2853570" cy="211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9438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4B9790-4B09-9A46-8518-A82E8AA1C0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805834CB-B09D-7A48-89B1-7F84FA4B0C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156619"/>
              </p:ext>
            </p:extLst>
          </p:nvPr>
        </p:nvGraphicFramePr>
        <p:xfrm>
          <a:off x="1065363" y="4641876"/>
          <a:ext cx="7272808" cy="2129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1227036413"/>
                    </a:ext>
                  </a:extLst>
                </a:gridCol>
                <a:gridCol w="1367779">
                  <a:extLst>
                    <a:ext uri="{9D8B030D-6E8A-4147-A177-3AD203B41FA5}">
                      <a16:colId xmlns:a16="http://schemas.microsoft.com/office/drawing/2014/main" val="1928831251"/>
                    </a:ext>
                  </a:extLst>
                </a:gridCol>
                <a:gridCol w="1446230">
                  <a:extLst>
                    <a:ext uri="{9D8B030D-6E8A-4147-A177-3AD203B41FA5}">
                      <a16:colId xmlns:a16="http://schemas.microsoft.com/office/drawing/2014/main" val="758366230"/>
                    </a:ext>
                  </a:extLst>
                </a:gridCol>
                <a:gridCol w="1146431">
                  <a:extLst>
                    <a:ext uri="{9D8B030D-6E8A-4147-A177-3AD203B41FA5}">
                      <a16:colId xmlns:a16="http://schemas.microsoft.com/office/drawing/2014/main" val="397808812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1434801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540389190"/>
                    </a:ext>
                  </a:extLst>
                </a:gridCol>
              </a:tblGrid>
              <a:tr h="553457"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Elastic</a:t>
                      </a:r>
                    </a:p>
                    <a:p>
                      <a:r>
                        <a:rPr lang="en-US" altLang="zh-CN" sz="1600" dirty="0"/>
                        <a:t>(structure)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Inelastic</a:t>
                      </a:r>
                    </a:p>
                    <a:p>
                      <a:r>
                        <a:rPr lang="en-US" altLang="zh-CN" sz="1600" dirty="0"/>
                        <a:t>(dynamic)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Quasi-elastic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Image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others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51917"/>
                  </a:ext>
                </a:extLst>
              </a:tr>
              <a:tr h="32042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In operation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04081"/>
                  </a:ext>
                </a:extLst>
              </a:tr>
              <a:tr h="55345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Under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construction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5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4477827"/>
                  </a:ext>
                </a:extLst>
              </a:tr>
              <a:tr h="63639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Planning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stage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4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2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0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1</a:t>
                      </a:r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685695"/>
                  </a:ext>
                </a:extLst>
              </a:tr>
            </a:tbl>
          </a:graphicData>
        </a:graphic>
      </p:graphicFrame>
      <p:grpSp>
        <p:nvGrpSpPr>
          <p:cNvPr id="57" name="组合 56">
            <a:extLst>
              <a:ext uri="{FF2B5EF4-FFF2-40B4-BE49-F238E27FC236}">
                <a16:creationId xmlns:a16="http://schemas.microsoft.com/office/drawing/2014/main" id="{C16F4E1E-46F3-C747-9C4E-EB7A2EB60BA7}"/>
              </a:ext>
            </a:extLst>
          </p:cNvPr>
          <p:cNvGrpSpPr/>
          <p:nvPr/>
        </p:nvGrpSpPr>
        <p:grpSpPr>
          <a:xfrm>
            <a:off x="539552" y="1029045"/>
            <a:ext cx="8115446" cy="3612831"/>
            <a:chOff x="420478" y="1023928"/>
            <a:chExt cx="8115446" cy="3612831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82096A2-C758-6444-AD15-73AEF723843C}"/>
                </a:ext>
              </a:extLst>
            </p:cNvPr>
            <p:cNvGrpSpPr/>
            <p:nvPr/>
          </p:nvGrpSpPr>
          <p:grpSpPr>
            <a:xfrm>
              <a:off x="420478" y="1180375"/>
              <a:ext cx="8115446" cy="3456384"/>
              <a:chOff x="420478" y="1180375"/>
              <a:chExt cx="8115446" cy="3456384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5791FC39-826C-734B-8C63-D570B93B7EA6}"/>
                  </a:ext>
                </a:extLst>
              </p:cNvPr>
              <p:cNvGrpSpPr/>
              <p:nvPr/>
            </p:nvGrpSpPr>
            <p:grpSpPr>
              <a:xfrm>
                <a:off x="420478" y="1180375"/>
                <a:ext cx="8115446" cy="3456384"/>
                <a:chOff x="420478" y="1180375"/>
                <a:chExt cx="8115446" cy="3456384"/>
              </a:xfrm>
            </p:grpSpPr>
            <p:grpSp>
              <p:nvGrpSpPr>
                <p:cNvPr id="46" name="组合 45">
                  <a:extLst>
                    <a:ext uri="{FF2B5EF4-FFF2-40B4-BE49-F238E27FC236}">
                      <a16:creationId xmlns:a16="http://schemas.microsoft.com/office/drawing/2014/main" id="{92E26E75-7B1E-F942-9255-21DB45C0CC05}"/>
                    </a:ext>
                  </a:extLst>
                </p:cNvPr>
                <p:cNvGrpSpPr/>
                <p:nvPr/>
              </p:nvGrpSpPr>
              <p:grpSpPr>
                <a:xfrm>
                  <a:off x="420478" y="1180375"/>
                  <a:ext cx="8115446" cy="3456384"/>
                  <a:chOff x="420478" y="1180375"/>
                  <a:chExt cx="8115446" cy="3456384"/>
                </a:xfrm>
              </p:grpSpPr>
              <p:grpSp>
                <p:nvGrpSpPr>
                  <p:cNvPr id="43" name="组合 42">
                    <a:extLst>
                      <a:ext uri="{FF2B5EF4-FFF2-40B4-BE49-F238E27FC236}">
                        <a16:creationId xmlns:a16="http://schemas.microsoft.com/office/drawing/2014/main" id="{F6E49F79-7B19-3A4E-A1E5-1E49E492535C}"/>
                      </a:ext>
                    </a:extLst>
                  </p:cNvPr>
                  <p:cNvGrpSpPr/>
                  <p:nvPr/>
                </p:nvGrpSpPr>
                <p:grpSpPr>
                  <a:xfrm>
                    <a:off x="420478" y="1180375"/>
                    <a:ext cx="8115446" cy="3456384"/>
                    <a:chOff x="420478" y="1180375"/>
                    <a:chExt cx="8115446" cy="3456384"/>
                  </a:xfrm>
                </p:grpSpPr>
                <p:grpSp>
                  <p:nvGrpSpPr>
                    <p:cNvPr id="41" name="组合 40">
                      <a:extLst>
                        <a:ext uri="{FF2B5EF4-FFF2-40B4-BE49-F238E27FC236}">
                          <a16:creationId xmlns:a16="http://schemas.microsoft.com/office/drawing/2014/main" id="{90B9EF88-F94C-5B41-974E-845FF791DA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0478" y="1180375"/>
                      <a:ext cx="8115446" cy="3456384"/>
                      <a:chOff x="395536" y="1124744"/>
                      <a:chExt cx="8115446" cy="3456384"/>
                    </a:xfrm>
                  </p:grpSpPr>
                  <p:grpSp>
                    <p:nvGrpSpPr>
                      <p:cNvPr id="14" name="组合 13">
                        <a:extLst>
                          <a:ext uri="{FF2B5EF4-FFF2-40B4-BE49-F238E27FC236}">
                            <a16:creationId xmlns:a16="http://schemas.microsoft.com/office/drawing/2014/main" id="{8A1CB20C-E3C6-6C40-984F-4DD2FD34A71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051720" y="1124744"/>
                        <a:ext cx="4968552" cy="3456384"/>
                        <a:chOff x="2626311" y="1385971"/>
                        <a:chExt cx="5177776" cy="3693500"/>
                      </a:xfrm>
                    </p:grpSpPr>
                    <p:pic>
                      <p:nvPicPr>
                        <p:cNvPr id="7" name="Picture 2">
                          <a:extLst>
                            <a:ext uri="{FF2B5EF4-FFF2-40B4-BE49-F238E27FC236}">
                              <a16:creationId xmlns:a16="http://schemas.microsoft.com/office/drawing/2014/main" id="{E5C929B2-3609-4345-9DF5-918B0C49941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2843808" y="1385971"/>
                          <a:ext cx="4960279" cy="3693500"/>
                        </a:xfrm>
                        <a:prstGeom prst="rect">
                          <a:avLst/>
                        </a:prstGeom>
                      </p:spPr>
                    </p:pic>
                    <p:sp>
                      <p:nvSpPr>
                        <p:cNvPr id="8" name="文本框 7">
                          <a:extLst>
                            <a:ext uri="{FF2B5EF4-FFF2-40B4-BE49-F238E27FC236}">
                              <a16:creationId xmlns:a16="http://schemas.microsoft.com/office/drawing/2014/main" id="{D0207C1A-FC45-7844-BEAF-1AC4E29B96FB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652120" y="4293096"/>
                          <a:ext cx="792088" cy="32889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SANS</a:t>
                          </a:r>
                          <a:endParaRPr kumimoji="1" lang="zh-CN" alt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9" name="文本框 8">
                          <a:extLst>
                            <a:ext uri="{FF2B5EF4-FFF2-40B4-BE49-F238E27FC236}">
                              <a16:creationId xmlns:a16="http://schemas.microsoft.com/office/drawing/2014/main" id="{9D0B828B-869A-0743-B86E-2AB3B29D03A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26311" y="3617476"/>
                          <a:ext cx="792088" cy="32889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GPPD</a:t>
                          </a:r>
                          <a:endParaRPr kumimoji="1" lang="zh-CN" alt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p:txBody>
                    </p:sp>
                    <p:sp>
                      <p:nvSpPr>
                        <p:cNvPr id="10" name="文本框 9">
                          <a:extLst>
                            <a:ext uri="{FF2B5EF4-FFF2-40B4-BE49-F238E27FC236}">
                              <a16:creationId xmlns:a16="http://schemas.microsoft.com/office/drawing/2014/main" id="{B868D3BF-5AF7-C442-8761-D0FC4EB1D6C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64288" y="3848304"/>
                          <a:ext cx="504056" cy="32889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en-US" altLang="zh-CN" dirty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</a:rPr>
                            <a:t>MR</a:t>
                          </a:r>
                          <a:endParaRPr kumimoji="1" lang="zh-CN" alt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</a:endParaRPr>
                        </a:p>
                      </p:txBody>
                    </p:sp>
                  </p:grpSp>
                  <p:grpSp>
                    <p:nvGrpSpPr>
                      <p:cNvPr id="40" name="组合 39">
                        <a:extLst>
                          <a:ext uri="{FF2B5EF4-FFF2-40B4-BE49-F238E27FC236}">
                            <a16:creationId xmlns:a16="http://schemas.microsoft.com/office/drawing/2014/main" id="{096BCD94-8C0C-1941-B516-DFDB90117EC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95536" y="1158191"/>
                        <a:ext cx="8115446" cy="2110421"/>
                        <a:chOff x="395536" y="1158191"/>
                        <a:chExt cx="8115446" cy="2110421"/>
                      </a:xfrm>
                    </p:grpSpPr>
                    <p:sp>
                      <p:nvSpPr>
                        <p:cNvPr id="16" name="文本框 15">
                          <a:extLst>
                            <a:ext uri="{FF2B5EF4-FFF2-40B4-BE49-F238E27FC236}">
                              <a16:creationId xmlns:a16="http://schemas.microsoft.com/office/drawing/2014/main" id="{41CDAB41-579F-D14B-9AA1-42C33C25A43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214466" y="1268760"/>
                          <a:ext cx="1296516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en-US" altLang="zh-CN" dirty="0"/>
                            <a:t>Under</a:t>
                          </a:r>
                          <a:r>
                            <a:rPr kumimoji="1" lang="zh-CN" altLang="en-US" dirty="0"/>
                            <a:t> </a:t>
                          </a:r>
                          <a:r>
                            <a:rPr kumimoji="1" lang="en-US" altLang="zh-CN" dirty="0"/>
                            <a:t>construction</a:t>
                          </a:r>
                          <a:endParaRPr kumimoji="1" lang="zh-CN" altLang="en-US" dirty="0"/>
                        </a:p>
                      </p:txBody>
                    </p:sp>
                    <p:cxnSp>
                      <p:nvCxnSpPr>
                        <p:cNvPr id="18" name="直线箭头连接符 17">
                          <a:extLst>
                            <a:ext uri="{FF2B5EF4-FFF2-40B4-BE49-F238E27FC236}">
                              <a16:creationId xmlns:a16="http://schemas.microsoft.com/office/drawing/2014/main" id="{15BF4122-CB7B-B042-890B-4A603A4A08CA}"/>
                            </a:ext>
                          </a:extLst>
                        </p:cNvPr>
                        <p:cNvCxnSpPr>
                          <a:stCxn id="16" idx="1"/>
                        </p:cNvCxnSpPr>
                        <p:nvPr/>
                      </p:nvCxnSpPr>
                      <p:spPr bwMode="auto">
                        <a:xfrm flipH="1" flipV="1">
                          <a:off x="6890014" y="1268760"/>
                          <a:ext cx="324452" cy="261610"/>
                        </a:xfrm>
                        <a:prstGeom prst="straightConnector1">
                          <a:avLst/>
                        </a:prstGeom>
                        <a:solidFill>
                          <a:srgbClr val="FFFF0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triangle"/>
                        </a:ln>
                      </p:spPr>
                    </p:cxnSp>
                    <p:cxnSp>
                      <p:nvCxnSpPr>
                        <p:cNvPr id="20" name="直线箭头连接符 19">
                          <a:extLst>
                            <a:ext uri="{FF2B5EF4-FFF2-40B4-BE49-F238E27FC236}">
                              <a16:creationId xmlns:a16="http://schemas.microsoft.com/office/drawing/2014/main" id="{BBF234A3-0F41-6843-85B5-FCB55EA17B32}"/>
                            </a:ext>
                          </a:extLst>
                        </p:cNvPr>
                        <p:cNvCxnSpPr>
                          <a:stCxn id="16" idx="1"/>
                        </p:cNvCxnSpPr>
                        <p:nvPr/>
                      </p:nvCxnSpPr>
                      <p:spPr bwMode="auto">
                        <a:xfrm flipH="1">
                          <a:off x="6890014" y="1530370"/>
                          <a:ext cx="324452" cy="261610"/>
                        </a:xfrm>
                        <a:prstGeom prst="straightConnector1">
                          <a:avLst/>
                        </a:prstGeom>
                        <a:solidFill>
                          <a:srgbClr val="FFFF0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triangle"/>
                        </a:ln>
                      </p:spPr>
                    </p:cxnSp>
                    <p:sp>
                      <p:nvSpPr>
                        <p:cNvPr id="21" name="文本框 20">
                          <a:extLst>
                            <a:ext uri="{FF2B5EF4-FFF2-40B4-BE49-F238E27FC236}">
                              <a16:creationId xmlns:a16="http://schemas.microsoft.com/office/drawing/2014/main" id="{0D52C0CB-8132-0D40-9829-DAFAFB543FD2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95536" y="2329716"/>
                          <a:ext cx="1296516" cy="52322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en-US" altLang="zh-CN" dirty="0"/>
                            <a:t>Under</a:t>
                          </a:r>
                          <a:r>
                            <a:rPr kumimoji="1" lang="zh-CN" altLang="en-US" dirty="0"/>
                            <a:t> </a:t>
                          </a:r>
                          <a:r>
                            <a:rPr kumimoji="1" lang="en-US" altLang="zh-CN" dirty="0"/>
                            <a:t>construction</a:t>
                          </a:r>
                          <a:endParaRPr kumimoji="1" lang="zh-CN" altLang="en-US" dirty="0"/>
                        </a:p>
                      </p:txBody>
                    </p:sp>
                    <p:cxnSp>
                      <p:nvCxnSpPr>
                        <p:cNvPr id="23" name="直线箭头连接符 22">
                          <a:extLst>
                            <a:ext uri="{FF2B5EF4-FFF2-40B4-BE49-F238E27FC236}">
                              <a16:creationId xmlns:a16="http://schemas.microsoft.com/office/drawing/2014/main" id="{3F9B2B8B-0511-4243-B077-452C22B78E0D}"/>
                            </a:ext>
                          </a:extLst>
                        </p:cNvPr>
                        <p:cNvCxnSpPr>
                          <a:stCxn id="21" idx="3"/>
                        </p:cNvCxnSpPr>
                        <p:nvPr/>
                      </p:nvCxnSpPr>
                      <p:spPr bwMode="auto">
                        <a:xfrm>
                          <a:off x="1692052" y="2591326"/>
                          <a:ext cx="935732" cy="261610"/>
                        </a:xfrm>
                        <a:prstGeom prst="straightConnector1">
                          <a:avLst/>
                        </a:prstGeom>
                        <a:solidFill>
                          <a:srgbClr val="FFFF0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triangle"/>
                        </a:ln>
                      </p:spPr>
                    </p:cxnSp>
                    <p:cxnSp>
                      <p:nvCxnSpPr>
                        <p:cNvPr id="25" name="直线箭头连接符 24">
                          <a:extLst>
                            <a:ext uri="{FF2B5EF4-FFF2-40B4-BE49-F238E27FC236}">
                              <a16:creationId xmlns:a16="http://schemas.microsoft.com/office/drawing/2014/main" id="{B3C93D65-C125-7346-8E51-A023AA2C679D}"/>
                            </a:ext>
                          </a:extLst>
                        </p:cNvPr>
                        <p:cNvCxnSpPr>
                          <a:stCxn id="21" idx="3"/>
                        </p:cNvCxnSpPr>
                        <p:nvPr/>
                      </p:nvCxnSpPr>
                      <p:spPr bwMode="auto">
                        <a:xfrm>
                          <a:off x="1692052" y="2591326"/>
                          <a:ext cx="1119749" cy="477634"/>
                        </a:xfrm>
                        <a:prstGeom prst="straightConnector1">
                          <a:avLst/>
                        </a:prstGeom>
                        <a:solidFill>
                          <a:srgbClr val="FFFF0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triangle"/>
                        </a:ln>
                      </p:spPr>
                    </p:cxnSp>
                    <p:cxnSp>
                      <p:nvCxnSpPr>
                        <p:cNvPr id="29" name="直线箭头连接符 28">
                          <a:extLst>
                            <a:ext uri="{FF2B5EF4-FFF2-40B4-BE49-F238E27FC236}">
                              <a16:creationId xmlns:a16="http://schemas.microsoft.com/office/drawing/2014/main" id="{6D72A66D-267D-E943-9236-6CD600FD93DE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V="1">
                          <a:off x="1260005" y="1988840"/>
                          <a:ext cx="1727819" cy="340876"/>
                        </a:xfrm>
                        <a:prstGeom prst="straightConnector1">
                          <a:avLst/>
                        </a:prstGeom>
                        <a:solidFill>
                          <a:srgbClr val="FFFF0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triangle"/>
                        </a:ln>
                      </p:spPr>
                    </p:cxnSp>
                    <p:cxnSp>
                      <p:nvCxnSpPr>
                        <p:cNvPr id="31" name="直线箭头连接符 30">
                          <a:extLst>
                            <a:ext uri="{FF2B5EF4-FFF2-40B4-BE49-F238E27FC236}">
                              <a16:creationId xmlns:a16="http://schemas.microsoft.com/office/drawing/2014/main" id="{6F6CEABC-8FB8-7E42-BE46-61D59239A516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V="1">
                          <a:off x="1260005" y="1791980"/>
                          <a:ext cx="1551796" cy="537736"/>
                        </a:xfrm>
                        <a:prstGeom prst="straightConnector1">
                          <a:avLst/>
                        </a:prstGeom>
                        <a:solidFill>
                          <a:srgbClr val="FFFF0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triangle"/>
                        </a:ln>
                      </p:spPr>
                    </p:cxnSp>
                    <p:cxnSp>
                      <p:nvCxnSpPr>
                        <p:cNvPr id="33" name="直线箭头连接符 32">
                          <a:extLst>
                            <a:ext uri="{FF2B5EF4-FFF2-40B4-BE49-F238E27FC236}">
                              <a16:creationId xmlns:a16="http://schemas.microsoft.com/office/drawing/2014/main" id="{65E9F095-F3CE-254D-9A21-98684C3C3EF3}"/>
                            </a:ext>
                          </a:extLst>
                        </p:cNvPr>
                        <p:cNvCxnSpPr/>
                        <p:nvPr/>
                      </p:nvCxnSpPr>
                      <p:spPr bwMode="auto">
                        <a:xfrm flipV="1">
                          <a:off x="1380176" y="2271193"/>
                          <a:ext cx="928847" cy="176103"/>
                        </a:xfrm>
                        <a:prstGeom prst="straightConnector1">
                          <a:avLst/>
                        </a:prstGeom>
                        <a:solidFill>
                          <a:srgbClr val="FFFF00"/>
                        </a:solidFill>
                        <a:ln w="952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triangle"/>
                        </a:ln>
                      </p:spPr>
                    </p:cxnSp>
                    <p:sp>
                      <p:nvSpPr>
                        <p:cNvPr id="34" name="文本框 33">
                          <a:extLst>
                            <a:ext uri="{FF2B5EF4-FFF2-40B4-BE49-F238E27FC236}">
                              <a16:creationId xmlns:a16="http://schemas.microsoft.com/office/drawing/2014/main" id="{40A2A39E-BEFB-4F43-9956-1AC022B76FA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692475" y="2761183"/>
                          <a:ext cx="648072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en-US" altLang="zh-CN" b="1" dirty="0"/>
                            <a:t>MPI</a:t>
                          </a:r>
                          <a:endParaRPr kumimoji="1" lang="zh-CN" altLang="en-US" b="1" dirty="0"/>
                        </a:p>
                      </p:txBody>
                    </p:sp>
                    <p:sp>
                      <p:nvSpPr>
                        <p:cNvPr id="35" name="文本框 34">
                          <a:extLst>
                            <a:ext uri="{FF2B5EF4-FFF2-40B4-BE49-F238E27FC236}">
                              <a16:creationId xmlns:a16="http://schemas.microsoft.com/office/drawing/2014/main" id="{6E3E230C-691A-4A45-B366-EF951F4E174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080935" y="2960835"/>
                          <a:ext cx="827988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en-US" altLang="zh-CN" b="1" dirty="0"/>
                            <a:t>HPPD</a:t>
                          </a:r>
                          <a:endParaRPr kumimoji="1" lang="zh-CN" altLang="en-US" b="1" dirty="0"/>
                        </a:p>
                      </p:txBody>
                    </p:sp>
                    <p:sp>
                      <p:nvSpPr>
                        <p:cNvPr id="36" name="文本框 35">
                          <a:extLst>
                            <a:ext uri="{FF2B5EF4-FFF2-40B4-BE49-F238E27FC236}">
                              <a16:creationId xmlns:a16="http://schemas.microsoft.com/office/drawing/2014/main" id="{C6325886-03C8-6E45-99D9-6B6BDA86004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95613" y="1158191"/>
                          <a:ext cx="792088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en-US" altLang="zh-CN" b="1" dirty="0"/>
                            <a:t>HRPD</a:t>
                          </a:r>
                          <a:endParaRPr kumimoji="1" lang="zh-CN" altLang="en-US" b="1" dirty="0"/>
                        </a:p>
                      </p:txBody>
                    </p:sp>
                    <p:sp>
                      <p:nvSpPr>
                        <p:cNvPr id="37" name="文本框 36">
                          <a:extLst>
                            <a:ext uri="{FF2B5EF4-FFF2-40B4-BE49-F238E27FC236}">
                              <a16:creationId xmlns:a16="http://schemas.microsoft.com/office/drawing/2014/main" id="{BC614079-DE08-5540-B235-0C40176B99F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097926" y="1745813"/>
                          <a:ext cx="792088" cy="307777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en-US" altLang="zh-CN" b="1" dirty="0"/>
                            <a:t>ED</a:t>
                          </a:r>
                          <a:endParaRPr kumimoji="1" lang="zh-CN" altLang="en-US" b="1" dirty="0"/>
                        </a:p>
                      </p:txBody>
                    </p:sp>
                    <p:sp>
                      <p:nvSpPr>
                        <p:cNvPr id="38" name="文本框 37">
                          <a:extLst>
                            <a:ext uri="{FF2B5EF4-FFF2-40B4-BE49-F238E27FC236}">
                              <a16:creationId xmlns:a16="http://schemas.microsoft.com/office/drawing/2014/main" id="{F6E5C8AC-1F89-664C-9445-354DA3D4A3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765046" y="2046740"/>
                          <a:ext cx="813843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en-US" altLang="zh-CN" sz="1600" b="1" dirty="0"/>
                            <a:t>image</a:t>
                          </a:r>
                          <a:endParaRPr kumimoji="1" lang="zh-CN" altLang="en-US" sz="1600" b="1" dirty="0"/>
                        </a:p>
                      </p:txBody>
                    </p:sp>
                    <p:sp>
                      <p:nvSpPr>
                        <p:cNvPr id="39" name="文本框 38">
                          <a:extLst>
                            <a:ext uri="{FF2B5EF4-FFF2-40B4-BE49-F238E27FC236}">
                              <a16:creationId xmlns:a16="http://schemas.microsoft.com/office/drawing/2014/main" id="{D31DEFEE-328E-C74F-AF04-ED87C57C5E9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955601" y="1835823"/>
                          <a:ext cx="1369193" cy="338554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r>
                            <a:rPr kumimoji="1" lang="en-US" altLang="zh-CN" sz="1600" b="1" dirty="0"/>
                            <a:t>VSANS</a:t>
                          </a:r>
                          <a:endParaRPr kumimoji="1" lang="zh-CN" altLang="en-US" sz="1600" b="1" dirty="0"/>
                        </a:p>
                      </p:txBody>
                    </p:sp>
                  </p:grpSp>
                </p:grpSp>
                <p:sp>
                  <p:nvSpPr>
                    <p:cNvPr id="42" name="文本框 41">
                      <a:extLst>
                        <a:ext uri="{FF2B5EF4-FFF2-40B4-BE49-F238E27FC236}">
                          <a16:creationId xmlns:a16="http://schemas.microsoft.com/office/drawing/2014/main" id="{EA733913-D8D9-5648-85EB-8E9D22D2CF3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42425" y="1564165"/>
                      <a:ext cx="1369193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kumimoji="1" lang="en-US" altLang="zh-CN" sz="1600" b="1" dirty="0"/>
                        <a:t>irradiation</a:t>
                      </a:r>
                      <a:endParaRPr kumimoji="1" lang="zh-CN" altLang="en-US" sz="1600" b="1" dirty="0"/>
                    </a:p>
                  </p:txBody>
                </p:sp>
              </p:grpSp>
              <p:sp>
                <p:nvSpPr>
                  <p:cNvPr id="44" name="文本框 43">
                    <a:extLst>
                      <a:ext uri="{FF2B5EF4-FFF2-40B4-BE49-F238E27FC236}">
                        <a16:creationId xmlns:a16="http://schemas.microsoft.com/office/drawing/2014/main" id="{799FB14E-8F4F-BD48-8AA1-DAA4F2AA08D1}"/>
                      </a:ext>
                    </a:extLst>
                  </p:cNvPr>
                  <p:cNvSpPr txBox="1"/>
                  <p:nvPr/>
                </p:nvSpPr>
                <p:spPr>
                  <a:xfrm>
                    <a:off x="2448645" y="3510762"/>
                    <a:ext cx="64807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b="1" dirty="0">
                        <a:solidFill>
                          <a:srgbClr val="FF0000"/>
                        </a:solidFill>
                      </a:rPr>
                      <a:t>DS</a:t>
                    </a:r>
                    <a:endParaRPr kumimoji="1" lang="zh-CN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45" name="文本框 44">
                    <a:extLst>
                      <a:ext uri="{FF2B5EF4-FFF2-40B4-BE49-F238E27FC236}">
                        <a16:creationId xmlns:a16="http://schemas.microsoft.com/office/drawing/2014/main" id="{80B2380F-515D-0A44-B8D5-8B03695EAF69}"/>
                      </a:ext>
                    </a:extLst>
                  </p:cNvPr>
                  <p:cNvSpPr txBox="1"/>
                  <p:nvPr/>
                </p:nvSpPr>
                <p:spPr>
                  <a:xfrm>
                    <a:off x="3519871" y="3803447"/>
                    <a:ext cx="829865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kumimoji="1" lang="en-US" altLang="zh-CN" b="1" dirty="0">
                        <a:solidFill>
                          <a:srgbClr val="FF0000"/>
                        </a:solidFill>
                      </a:rPr>
                      <a:t>Single-crystal</a:t>
                    </a:r>
                    <a:endParaRPr kumimoji="1" lang="zh-CN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</p:grpSp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E6B23CC4-A97F-BC45-B639-828F998EF773}"/>
                    </a:ext>
                  </a:extLst>
                </p:cNvPr>
                <p:cNvSpPr txBox="1"/>
                <p:nvPr/>
              </p:nvSpPr>
              <p:spPr>
                <a:xfrm>
                  <a:off x="6192563" y="3191108"/>
                  <a:ext cx="648072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b="1" dirty="0">
                      <a:solidFill>
                        <a:srgbClr val="FF0000"/>
                      </a:solidFill>
                    </a:rPr>
                    <a:t>LR</a:t>
                  </a:r>
                  <a:endParaRPr kumimoji="1" lang="zh-CN" altLang="en-US" b="1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C1C0486-18E7-9044-958F-A98B30035077}"/>
                  </a:ext>
                </a:extLst>
              </p:cNvPr>
              <p:cNvSpPr txBox="1"/>
              <p:nvPr/>
            </p:nvSpPr>
            <p:spPr>
              <a:xfrm>
                <a:off x="6431268" y="2250622"/>
                <a:ext cx="10092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CN" b="1" dirty="0">
                    <a:solidFill>
                      <a:srgbClr val="FF0000"/>
                    </a:solidFill>
                  </a:rPr>
                  <a:t>Polarized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DD5ECA2-CE03-ED4D-8DA7-0D657CE69FAB}"/>
                  </a:ext>
                </a:extLst>
              </p:cNvPr>
              <p:cNvSpPr txBox="1"/>
              <p:nvPr/>
            </p:nvSpPr>
            <p:spPr>
              <a:xfrm>
                <a:off x="6479863" y="2490227"/>
                <a:ext cx="10092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indirect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0B4CDAB-772D-1D44-9AF1-5B6702F6F28D}"/>
                  </a:ext>
                </a:extLst>
              </p:cNvPr>
              <p:cNvSpPr txBox="1"/>
              <p:nvPr/>
            </p:nvSpPr>
            <p:spPr>
              <a:xfrm>
                <a:off x="6954907" y="2729832"/>
                <a:ext cx="10092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HE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direct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05C46D4-021B-DB45-83A6-B5AB5866E568}"/>
                  </a:ext>
                </a:extLst>
              </p:cNvPr>
              <p:cNvSpPr txBox="1"/>
              <p:nvPr/>
            </p:nvSpPr>
            <p:spPr>
              <a:xfrm>
                <a:off x="2569635" y="2503847"/>
                <a:ext cx="10092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b="1" dirty="0">
                    <a:solidFill>
                      <a:srgbClr val="FF0000"/>
                    </a:solidFill>
                  </a:rPr>
                  <a:t>LE</a:t>
                </a:r>
                <a:r>
                  <a:rPr kumimoji="1" lang="zh-CN" altLang="en-US" b="1" dirty="0">
                    <a:solidFill>
                      <a:srgbClr val="FF0000"/>
                    </a:solidFill>
                  </a:rPr>
                  <a:t> </a:t>
                </a:r>
                <a:r>
                  <a:rPr kumimoji="1" lang="en-US" altLang="zh-CN" b="1" dirty="0">
                    <a:solidFill>
                      <a:srgbClr val="FF0000"/>
                    </a:solidFill>
                  </a:rPr>
                  <a:t>direct</a:t>
                </a:r>
                <a:endParaRPr kumimoji="1" lang="zh-CN" altLang="en-US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E6DA9116-8D16-D545-B61E-237B0E3BC644}"/>
                </a:ext>
              </a:extLst>
            </p:cNvPr>
            <p:cNvSpPr txBox="1"/>
            <p:nvPr/>
          </p:nvSpPr>
          <p:spPr>
            <a:xfrm>
              <a:off x="5147291" y="1023928"/>
              <a:ext cx="648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</a:rPr>
                <a:t>BS</a:t>
              </a:r>
              <a:endParaRPr kumimoji="1" lang="zh-CN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BF89B56-3F94-424F-92BE-E4C1CC18ABD1}"/>
                </a:ext>
              </a:extLst>
            </p:cNvPr>
            <p:cNvSpPr txBox="1"/>
            <p:nvPr/>
          </p:nvSpPr>
          <p:spPr>
            <a:xfrm>
              <a:off x="6264571" y="2936966"/>
              <a:ext cx="6480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rgbClr val="FF0000"/>
                  </a:solidFill>
                </a:rPr>
                <a:t>NP</a:t>
              </a:r>
              <a:endParaRPr kumimoji="1"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76288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45A5B-EB7F-E041-8C47-48A3A7D5B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Outline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D3195-E111-A545-B75C-0C90D06F0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CSNS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overview</a:t>
            </a:r>
          </a:p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r>
              <a:rPr kumimoji="1" lang="zh-CN" altLang="en-US" dirty="0"/>
              <a:t>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Online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software</a:t>
            </a:r>
          </a:p>
          <a:p>
            <a:pPr lvl="1"/>
            <a:r>
              <a:rPr kumimoji="1" lang="en-US" altLang="zh-CN" dirty="0"/>
              <a:t>Offline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software</a:t>
            </a:r>
          </a:p>
          <a:p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User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system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and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management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User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service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platform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portal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Unified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authentication</a:t>
            </a:r>
          </a:p>
          <a:p>
            <a:pPr lvl="1"/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Data</a:t>
            </a:r>
            <a:r>
              <a:rPr kumimoji="1" lang="zh-CN" alt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management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DCCBDA-0575-8949-BDFB-B66685A2F8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858266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0746DB-4ACD-A24D-883E-EAD3190DD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Software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C0FE88-D90E-CE41-9DF2-1E0D758034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grpSp>
        <p:nvGrpSpPr>
          <p:cNvPr id="5" name="组 123">
            <a:extLst>
              <a:ext uri="{FF2B5EF4-FFF2-40B4-BE49-F238E27FC236}">
                <a16:creationId xmlns:a16="http://schemas.microsoft.com/office/drawing/2014/main" id="{AF45B58E-3DA3-8345-9939-8EB7F8DA918D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1425575"/>
            <a:ext cx="8597900" cy="5099050"/>
            <a:chOff x="179512" y="1416952"/>
            <a:chExt cx="8596909" cy="5098876"/>
          </a:xfrm>
        </p:grpSpPr>
        <p:grpSp>
          <p:nvGrpSpPr>
            <p:cNvPr id="6" name="Group 16">
              <a:extLst>
                <a:ext uri="{FF2B5EF4-FFF2-40B4-BE49-F238E27FC236}">
                  <a16:creationId xmlns:a16="http://schemas.microsoft.com/office/drawing/2014/main" id="{DA111EAB-A3CC-AE44-9691-B855061838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24370" y="4419205"/>
              <a:ext cx="228358" cy="285010"/>
              <a:chOff x="3975" y="1593"/>
              <a:chExt cx="931" cy="1163"/>
            </a:xfrm>
          </p:grpSpPr>
          <p:pic>
            <p:nvPicPr>
              <p:cNvPr id="49" name="Picture 61" descr="circuler_1">
                <a:extLst>
                  <a:ext uri="{FF2B5EF4-FFF2-40B4-BE49-F238E27FC236}">
                    <a16:creationId xmlns:a16="http://schemas.microsoft.com/office/drawing/2014/main" id="{4B6DC86D-6A05-034A-8107-75B4EFD157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Oval 62">
                <a:extLst>
                  <a:ext uri="{FF2B5EF4-FFF2-40B4-BE49-F238E27FC236}">
                    <a16:creationId xmlns:a16="http://schemas.microsoft.com/office/drawing/2014/main" id="{51B1F6FD-2A2A-8B4B-AC33-058B44F2AAF4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rgbClr val="FF00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en-US" altLang="zh-CN" sz="1400" b="0">
                  <a:solidFill>
                    <a:schemeClr val="tx1"/>
                  </a:solidFill>
                  <a:latin typeface="Garamond" panose="02020404030301010803" pitchFamily="18" charset="0"/>
                  <a:ea typeface="Garamond" panose="02020404030301010803" pitchFamily="18" charset="0"/>
                  <a:cs typeface="Garamond" panose="02020404030301010803" pitchFamily="18" charset="0"/>
                </a:endParaRPr>
              </a:p>
            </p:txBody>
          </p:sp>
          <p:pic>
            <p:nvPicPr>
              <p:cNvPr id="51" name="Picture 63" descr="light_shadow1">
                <a:extLst>
                  <a:ext uri="{FF2B5EF4-FFF2-40B4-BE49-F238E27FC236}">
                    <a16:creationId xmlns:a16="http://schemas.microsoft.com/office/drawing/2014/main" id="{1367EC4F-CD34-8543-9020-0D4F33F8A8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2" name="Group 64">
                <a:extLst>
                  <a:ext uri="{FF2B5EF4-FFF2-40B4-BE49-F238E27FC236}">
                    <a16:creationId xmlns:a16="http://schemas.microsoft.com/office/drawing/2014/main" id="{7798E3F8-9D95-7247-9937-2029ECB53D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53" name="Group 65">
                  <a:extLst>
                    <a:ext uri="{FF2B5EF4-FFF2-40B4-BE49-F238E27FC236}">
                      <a16:creationId xmlns:a16="http://schemas.microsoft.com/office/drawing/2014/main" id="{5404D510-E94F-E34E-B178-C79ACDC7E1A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59" name="AutoShape 22">
                    <a:extLst>
                      <a:ext uri="{FF2B5EF4-FFF2-40B4-BE49-F238E27FC236}">
                        <a16:creationId xmlns:a16="http://schemas.microsoft.com/office/drawing/2014/main" id="{9E16B539-7792-6143-B873-BC7F1B1810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44" y="2297"/>
                    <a:ext cx="236" cy="80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60" name="AutoShape 23">
                    <a:extLst>
                      <a:ext uri="{FF2B5EF4-FFF2-40B4-BE49-F238E27FC236}">
                        <a16:creationId xmlns:a16="http://schemas.microsoft.com/office/drawing/2014/main" id="{E6DE4406-16BB-7240-8DBA-AC1D974418C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83" y="2297"/>
                    <a:ext cx="236" cy="80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61" name="AutoShape 24">
                    <a:extLst>
                      <a:ext uri="{FF2B5EF4-FFF2-40B4-BE49-F238E27FC236}">
                        <a16:creationId xmlns:a16="http://schemas.microsoft.com/office/drawing/2014/main" id="{9A5D8B9A-CD58-B541-B458-2C6146700A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57" y="2320"/>
                    <a:ext cx="236" cy="80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62" name="AutoShape 25">
                    <a:extLst>
                      <a:ext uri="{FF2B5EF4-FFF2-40B4-BE49-F238E27FC236}">
                        <a16:creationId xmlns:a16="http://schemas.microsoft.com/office/drawing/2014/main" id="{20E9DA0D-8854-B34A-B233-C12FC08F1F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48" y="2352"/>
                    <a:ext cx="239" cy="80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</p:grpSp>
            <p:grpSp>
              <p:nvGrpSpPr>
                <p:cNvPr id="54" name="Group 26">
                  <a:extLst>
                    <a:ext uri="{FF2B5EF4-FFF2-40B4-BE49-F238E27FC236}">
                      <a16:creationId xmlns:a16="http://schemas.microsoft.com/office/drawing/2014/main" id="{74339382-4AC8-254B-A6AC-DEE9E04DE93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55" name="AutoShape 27">
                    <a:extLst>
                      <a:ext uri="{FF2B5EF4-FFF2-40B4-BE49-F238E27FC236}">
                        <a16:creationId xmlns:a16="http://schemas.microsoft.com/office/drawing/2014/main" id="{59F87D0E-92D2-1A4A-9436-BFC7BB6324E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98"/>
                    <a:ext cx="235" cy="80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56" name="AutoShape 28">
                    <a:extLst>
                      <a:ext uri="{FF2B5EF4-FFF2-40B4-BE49-F238E27FC236}">
                        <a16:creationId xmlns:a16="http://schemas.microsoft.com/office/drawing/2014/main" id="{7B85179F-290D-2544-9911-8B43E30249D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7" y="2298"/>
                    <a:ext cx="233" cy="80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57" name="AutoShape 29">
                    <a:extLst>
                      <a:ext uri="{FF2B5EF4-FFF2-40B4-BE49-F238E27FC236}">
                        <a16:creationId xmlns:a16="http://schemas.microsoft.com/office/drawing/2014/main" id="{B99E49A9-7F4C-9C47-9E79-DBC929D3293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312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58" name="AutoShape 30">
                    <a:extLst>
                      <a:ext uri="{FF2B5EF4-FFF2-40B4-BE49-F238E27FC236}">
                        <a16:creationId xmlns:a16="http://schemas.microsoft.com/office/drawing/2014/main" id="{54AFE6F1-76AF-0346-820B-32A09E545C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50"/>
                    <a:ext cx="233" cy="80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</p:grpSp>
          </p:grpSp>
        </p:grpSp>
        <p:grpSp>
          <p:nvGrpSpPr>
            <p:cNvPr id="7" name="Group 16">
              <a:extLst>
                <a:ext uri="{FF2B5EF4-FFF2-40B4-BE49-F238E27FC236}">
                  <a16:creationId xmlns:a16="http://schemas.microsoft.com/office/drawing/2014/main" id="{DD719956-C7C9-3443-8794-FCFF54CF1A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52336" y="4419848"/>
              <a:ext cx="228358" cy="285010"/>
              <a:chOff x="3975" y="1593"/>
              <a:chExt cx="931" cy="1163"/>
            </a:xfrm>
          </p:grpSpPr>
          <p:pic>
            <p:nvPicPr>
              <p:cNvPr id="35" name="Picture 61" descr="circuler_1">
                <a:extLst>
                  <a:ext uri="{FF2B5EF4-FFF2-40B4-BE49-F238E27FC236}">
                    <a16:creationId xmlns:a16="http://schemas.microsoft.com/office/drawing/2014/main" id="{05409F43-687D-1F46-9615-7072FDBA44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" name="Oval 62">
                <a:extLst>
                  <a:ext uri="{FF2B5EF4-FFF2-40B4-BE49-F238E27FC236}">
                    <a16:creationId xmlns:a16="http://schemas.microsoft.com/office/drawing/2014/main" id="{6633BA12-FB01-C846-A8FF-9AE5AAED08E7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rgbClr val="FF0000">
                  <a:alpha val="50195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en-US" altLang="zh-CN" sz="1400" b="0">
                  <a:solidFill>
                    <a:schemeClr val="tx1"/>
                  </a:solidFill>
                  <a:latin typeface="Garamond" panose="02020404030301010803" pitchFamily="18" charset="0"/>
                  <a:ea typeface="Garamond" panose="02020404030301010803" pitchFamily="18" charset="0"/>
                  <a:cs typeface="Garamond" panose="02020404030301010803" pitchFamily="18" charset="0"/>
                </a:endParaRPr>
              </a:p>
            </p:txBody>
          </p:sp>
          <p:pic>
            <p:nvPicPr>
              <p:cNvPr id="37" name="Picture 63" descr="light_shadow1">
                <a:extLst>
                  <a:ext uri="{FF2B5EF4-FFF2-40B4-BE49-F238E27FC236}">
                    <a16:creationId xmlns:a16="http://schemas.microsoft.com/office/drawing/2014/main" id="{AC00311A-E417-234C-9542-5F88EDBBE7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38" name="Group 64">
                <a:extLst>
                  <a:ext uri="{FF2B5EF4-FFF2-40B4-BE49-F238E27FC236}">
                    <a16:creationId xmlns:a16="http://schemas.microsoft.com/office/drawing/2014/main" id="{0CE046E9-67E7-584A-A508-2687733351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39" name="Group 65">
                  <a:extLst>
                    <a:ext uri="{FF2B5EF4-FFF2-40B4-BE49-F238E27FC236}">
                      <a16:creationId xmlns:a16="http://schemas.microsoft.com/office/drawing/2014/main" id="{1BA29580-8BB6-284C-87C9-0E514D71E5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45" name="AutoShape 22">
                    <a:extLst>
                      <a:ext uri="{FF2B5EF4-FFF2-40B4-BE49-F238E27FC236}">
                        <a16:creationId xmlns:a16="http://schemas.microsoft.com/office/drawing/2014/main" id="{C7C88DE8-4A00-7B43-BDCE-C3DFB05978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44" y="2297"/>
                    <a:ext cx="236" cy="80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46" name="AutoShape 23">
                    <a:extLst>
                      <a:ext uri="{FF2B5EF4-FFF2-40B4-BE49-F238E27FC236}">
                        <a16:creationId xmlns:a16="http://schemas.microsoft.com/office/drawing/2014/main" id="{E2FA391C-B0C6-D441-9756-F14AE55C916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83" y="2297"/>
                    <a:ext cx="236" cy="80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47" name="AutoShape 24">
                    <a:extLst>
                      <a:ext uri="{FF2B5EF4-FFF2-40B4-BE49-F238E27FC236}">
                        <a16:creationId xmlns:a16="http://schemas.microsoft.com/office/drawing/2014/main" id="{C987B1AB-F75D-1440-AB08-B9A2F747A85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57" y="2320"/>
                    <a:ext cx="236" cy="80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48" name="AutoShape 25">
                    <a:extLst>
                      <a:ext uri="{FF2B5EF4-FFF2-40B4-BE49-F238E27FC236}">
                        <a16:creationId xmlns:a16="http://schemas.microsoft.com/office/drawing/2014/main" id="{B96E5FD7-CF97-B049-AD20-6F75292F85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48" y="2352"/>
                    <a:ext cx="239" cy="80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</p:grpSp>
            <p:grpSp>
              <p:nvGrpSpPr>
                <p:cNvPr id="40" name="Group 26">
                  <a:extLst>
                    <a:ext uri="{FF2B5EF4-FFF2-40B4-BE49-F238E27FC236}">
                      <a16:creationId xmlns:a16="http://schemas.microsoft.com/office/drawing/2014/main" id="{BCEFE4CF-F085-F842-B9DE-07BABEA90CA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41" name="AutoShape 27">
                    <a:extLst>
                      <a:ext uri="{FF2B5EF4-FFF2-40B4-BE49-F238E27FC236}">
                        <a16:creationId xmlns:a16="http://schemas.microsoft.com/office/drawing/2014/main" id="{78050EB7-25F1-5A47-89D7-5640E34123B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98"/>
                    <a:ext cx="235" cy="80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42" name="AutoShape 28">
                    <a:extLst>
                      <a:ext uri="{FF2B5EF4-FFF2-40B4-BE49-F238E27FC236}">
                        <a16:creationId xmlns:a16="http://schemas.microsoft.com/office/drawing/2014/main" id="{A87F08FA-6F3C-524F-B2A0-EB9D45F7A7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7" y="2298"/>
                    <a:ext cx="233" cy="80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43" name="AutoShape 29">
                    <a:extLst>
                      <a:ext uri="{FF2B5EF4-FFF2-40B4-BE49-F238E27FC236}">
                        <a16:creationId xmlns:a16="http://schemas.microsoft.com/office/drawing/2014/main" id="{C6935670-B971-5443-9991-05881A048EB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312"/>
                    <a:ext cx="226" cy="81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  <p:sp>
                <p:nvSpPr>
                  <p:cNvPr id="44" name="AutoShape 30">
                    <a:extLst>
                      <a:ext uri="{FF2B5EF4-FFF2-40B4-BE49-F238E27FC236}">
                        <a16:creationId xmlns:a16="http://schemas.microsoft.com/office/drawing/2014/main" id="{F1D7EFB2-5582-B245-A7AF-22D79D185CC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59" y="2350"/>
                    <a:ext cx="233" cy="804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22"/>
                    </a:srgb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lnSpc>
                        <a:spcPct val="120000"/>
                      </a:lnSpc>
                      <a:spcBef>
                        <a:spcPct val="3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•"/>
                      <a:defRPr sz="2100" b="1">
                        <a:solidFill>
                          <a:srgbClr val="1679BA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lnSpc>
                        <a:spcPct val="120000"/>
                      </a:lnSpc>
                      <a:spcBef>
                        <a:spcPct val="20000"/>
                      </a:spcBef>
                      <a:spcAft>
                        <a:spcPct val="20000"/>
                      </a:spcAft>
                      <a:buClr>
                        <a:schemeClr val="tx1"/>
                      </a:buClr>
                      <a:buChar char="–"/>
                      <a:defRPr sz="1900"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lr>
                        <a:schemeClr val="tx1"/>
                      </a:buClr>
                      <a:buFont typeface="Wingdings" pitchFamily="2" charset="2"/>
                      <a:buChar char="§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b="1">
                        <a:solidFill>
                          <a:srgbClr val="4D5E68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FontTx/>
                      <a:buNone/>
                    </a:pPr>
                    <a:endParaRPr lang="en-US" altLang="zh-CN" sz="1400" b="0">
                      <a:solidFill>
                        <a:schemeClr val="tx1"/>
                      </a:solidFill>
                      <a:latin typeface="Garamond" panose="02020404030301010803" pitchFamily="18" charset="0"/>
                      <a:ea typeface="Garamond" panose="02020404030301010803" pitchFamily="18" charset="0"/>
                      <a:cs typeface="Garamond" panose="02020404030301010803" pitchFamily="18" charset="0"/>
                    </a:endParaRPr>
                  </a:p>
                </p:txBody>
              </p:sp>
            </p:grpSp>
          </p:grpSp>
        </p:grpSp>
        <p:cxnSp>
          <p:nvCxnSpPr>
            <p:cNvPr id="8" name="直线箭头连接符 62">
              <a:extLst>
                <a:ext uri="{FF2B5EF4-FFF2-40B4-BE49-F238E27FC236}">
                  <a16:creationId xmlns:a16="http://schemas.microsoft.com/office/drawing/2014/main" id="{6AFC4A71-595A-4E44-9A81-EACF95455F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38925" y="2192706"/>
              <a:ext cx="0" cy="660230"/>
            </a:xfrm>
            <a:prstGeom prst="straightConnector1">
              <a:avLst/>
            </a:prstGeom>
            <a:noFill/>
            <a:ln w="5080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直线箭头连接符 64">
              <a:extLst>
                <a:ext uri="{FF2B5EF4-FFF2-40B4-BE49-F238E27FC236}">
                  <a16:creationId xmlns:a16="http://schemas.microsoft.com/office/drawing/2014/main" id="{9A3ACDE4-7242-D04A-804E-A7907672F78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92080" y="2667093"/>
              <a:ext cx="823006" cy="549248"/>
            </a:xfrm>
            <a:prstGeom prst="straightConnector1">
              <a:avLst/>
            </a:prstGeom>
            <a:noFill/>
            <a:ln w="50800">
              <a:solidFill>
                <a:schemeClr val="tx1"/>
              </a:solidFill>
              <a:prstDash val="sysDot"/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0" name="组 67">
              <a:extLst>
                <a:ext uri="{FF2B5EF4-FFF2-40B4-BE49-F238E27FC236}">
                  <a16:creationId xmlns:a16="http://schemas.microsoft.com/office/drawing/2014/main" id="{4C45F4B9-7949-8548-BEC3-C1E34C35B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12" y="1416952"/>
              <a:ext cx="8596909" cy="5098876"/>
              <a:chOff x="179512" y="1414636"/>
              <a:chExt cx="8596909" cy="5098876"/>
            </a:xfrm>
          </p:grpSpPr>
          <p:grpSp>
            <p:nvGrpSpPr>
              <p:cNvPr id="11" name="组 30">
                <a:extLst>
                  <a:ext uri="{FF2B5EF4-FFF2-40B4-BE49-F238E27FC236}">
                    <a16:creationId xmlns:a16="http://schemas.microsoft.com/office/drawing/2014/main" id="{E59CE981-E5DF-B640-83B5-477FAB6C6B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512" y="1414636"/>
                <a:ext cx="8596909" cy="5098876"/>
                <a:chOff x="609600" y="1295400"/>
                <a:chExt cx="8596909" cy="5098876"/>
              </a:xfrm>
            </p:grpSpPr>
            <p:sp>
              <p:nvSpPr>
                <p:cNvPr id="13" name="Rectangle 21">
                  <a:extLst>
                    <a:ext uri="{FF2B5EF4-FFF2-40B4-BE49-F238E27FC236}">
                      <a16:creationId xmlns:a16="http://schemas.microsoft.com/office/drawing/2014/main" id="{736FEAA1-4738-FE49-A46B-E8645C9F9EE3}"/>
                    </a:ext>
                  </a:extLst>
                </p:cNvPr>
                <p:cNvSpPr/>
                <p:nvPr/>
              </p:nvSpPr>
              <p:spPr bwMode="auto">
                <a:xfrm>
                  <a:off x="3890585" y="5602141"/>
                  <a:ext cx="2160338" cy="792135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 eaLnBrk="1" hangingPunct="1">
                    <a:defRPr/>
                  </a:pPr>
                  <a:r>
                    <a:rPr lang="en-US" altLang="zh-CN" sz="1800" dirty="0">
                      <a:solidFill>
                        <a:srgbClr val="FF0000"/>
                      </a:solidFill>
                      <a:latin typeface="Garamond" charset="0"/>
                      <a:ea typeface="Garamond" charset="0"/>
                      <a:cs typeface="Garamond" charset="0"/>
                    </a:rPr>
                    <a:t>Data</a:t>
                  </a:r>
                  <a:r>
                    <a:rPr lang="zh-CN" altLang="en-US" sz="1800" dirty="0">
                      <a:solidFill>
                        <a:srgbClr val="FF0000"/>
                      </a:solidFill>
                      <a:latin typeface="Garamond" charset="0"/>
                      <a:ea typeface="Garamond" charset="0"/>
                      <a:cs typeface="Garamond" charset="0"/>
                    </a:rPr>
                    <a:t> </a:t>
                  </a:r>
                  <a:r>
                    <a:rPr lang="en-US" altLang="zh-CN" sz="1800" dirty="0">
                      <a:solidFill>
                        <a:srgbClr val="FF0000"/>
                      </a:solidFill>
                      <a:latin typeface="Garamond" charset="0"/>
                      <a:ea typeface="Garamond" charset="0"/>
                      <a:cs typeface="Garamond" charset="0"/>
                    </a:rPr>
                    <a:t>Reduction</a:t>
                  </a:r>
                </a:p>
                <a:p>
                  <a:pPr algn="ctr" eaLnBrk="1" hangingPunct="1">
                    <a:defRPr/>
                  </a:pPr>
                  <a:r>
                    <a:rPr lang="en-US" altLang="zh-CN" sz="1600" dirty="0">
                      <a:latin typeface="Garamond" charset="0"/>
                      <a:ea typeface="Garamond" charset="0"/>
                      <a:cs typeface="Garamond" charset="0"/>
                    </a:rPr>
                    <a:t>Mantid</a:t>
                  </a:r>
                </a:p>
              </p:txBody>
            </p:sp>
            <p:grpSp>
              <p:nvGrpSpPr>
                <p:cNvPr id="14" name="组 29">
                  <a:extLst>
                    <a:ext uri="{FF2B5EF4-FFF2-40B4-BE49-F238E27FC236}">
                      <a16:creationId xmlns:a16="http://schemas.microsoft.com/office/drawing/2014/main" id="{B179B275-83A8-1842-AB91-66E575942E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09600" y="1295400"/>
                  <a:ext cx="8596909" cy="5058064"/>
                  <a:chOff x="395536" y="1341396"/>
                  <a:chExt cx="8596909" cy="5058064"/>
                </a:xfrm>
              </p:grpSpPr>
              <p:grpSp>
                <p:nvGrpSpPr>
                  <p:cNvPr id="15" name="组 6">
                    <a:extLst>
                      <a:ext uri="{FF2B5EF4-FFF2-40B4-BE49-F238E27FC236}">
                        <a16:creationId xmlns:a16="http://schemas.microsoft.com/office/drawing/2014/main" id="{7F15C543-0DEA-3C4D-A158-35FE19896B97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95536" y="1341396"/>
                    <a:ext cx="8596909" cy="5058064"/>
                    <a:chOff x="478552" y="1301534"/>
                    <a:chExt cx="8596909" cy="5058064"/>
                  </a:xfrm>
                </p:grpSpPr>
                <p:sp>
                  <p:nvSpPr>
                    <p:cNvPr id="19" name="Freeform 24">
                      <a:extLst>
                        <a:ext uri="{FF2B5EF4-FFF2-40B4-BE49-F238E27FC236}">
                          <a16:creationId xmlns:a16="http://schemas.microsoft.com/office/drawing/2014/main" id="{A1FB3B02-41F6-E648-BDC9-4772642426D4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>
                      <a:off x="4603989" y="4638345"/>
                      <a:ext cx="50794" cy="974692"/>
                    </a:xfrm>
                    <a:custGeom>
                      <a:avLst/>
                      <a:gdLst>
                        <a:gd name="T0" fmla="*/ 7 w 919"/>
                        <a:gd name="T1" fmla="*/ 76 h 1497"/>
                        <a:gd name="T2" fmla="*/ 7 w 919"/>
                        <a:gd name="T3" fmla="*/ 1429 h 1497"/>
                        <a:gd name="T4" fmla="*/ 441 w 919"/>
                        <a:gd name="T5" fmla="*/ 1497 h 1497"/>
                        <a:gd name="T6" fmla="*/ 919 w 919"/>
                        <a:gd name="T7" fmla="*/ 1425 h 1497"/>
                        <a:gd name="T8" fmla="*/ 918 w 919"/>
                        <a:gd name="T9" fmla="*/ 73 h 1497"/>
                        <a:gd name="T10" fmla="*/ 414 w 919"/>
                        <a:gd name="T11" fmla="*/ 0 h 1497"/>
                        <a:gd name="T12" fmla="*/ 7 w 919"/>
                        <a:gd name="T13" fmla="*/ 76 h 14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19" h="1497">
                          <a:moveTo>
                            <a:pt x="7" y="76"/>
                          </a:moveTo>
                          <a:cubicBezTo>
                            <a:pt x="7" y="76"/>
                            <a:pt x="7" y="752"/>
                            <a:pt x="7" y="1429"/>
                          </a:cubicBezTo>
                          <a:cubicBezTo>
                            <a:pt x="33" y="1477"/>
                            <a:pt x="289" y="1495"/>
                            <a:pt x="441" y="1497"/>
                          </a:cubicBezTo>
                          <a:cubicBezTo>
                            <a:pt x="593" y="1497"/>
                            <a:pt x="898" y="1486"/>
                            <a:pt x="919" y="1425"/>
                          </a:cubicBezTo>
                          <a:cubicBezTo>
                            <a:pt x="918" y="749"/>
                            <a:pt x="918" y="73"/>
                            <a:pt x="918" y="73"/>
                          </a:cubicBezTo>
                          <a:cubicBezTo>
                            <a:pt x="904" y="12"/>
                            <a:pt x="566" y="0"/>
                            <a:pt x="414" y="0"/>
                          </a:cubicBezTo>
                          <a:cubicBezTo>
                            <a:pt x="262" y="0"/>
                            <a:pt x="0" y="28"/>
                            <a:pt x="7" y="76"/>
                          </a:cubicBezTo>
                          <a:close/>
                        </a:path>
                      </a:pathLst>
                    </a:custGeom>
                    <a:solidFill>
                      <a:schemeClr val="bg2">
                        <a:lumMod val="40000"/>
                        <a:lumOff val="60000"/>
                      </a:schemeClr>
                    </a:solidFill>
                    <a:ln>
                      <a:solidFill>
                        <a:schemeClr val="accent1"/>
                      </a:solidFill>
                    </a:ln>
                    <a:effectLst/>
                    <a:extLst>
                      <a:ext uri="{91240B29-F687-4f45-9708-019B960494DF}"/>
                      <a:ext uri="{AF507438-7753-43e0-B8FC-AC1667EBCBE1}"/>
                    </a:extLst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p:txBody>
                </p:sp>
                <p:sp>
                  <p:nvSpPr>
                    <p:cNvPr id="20" name="Freeform 6">
                      <a:extLst>
                        <a:ext uri="{FF2B5EF4-FFF2-40B4-BE49-F238E27FC236}">
                          <a16:creationId xmlns:a16="http://schemas.microsoft.com/office/drawing/2014/main" id="{A3E5A54A-8D7A-6048-A217-C994304F538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gray">
                    <a:xfrm rot="5400000" flipH="1">
                      <a:off x="3408262" y="2349479"/>
                      <a:ext cx="50685" cy="1872972"/>
                    </a:xfrm>
                    <a:custGeom>
                      <a:avLst/>
                      <a:gdLst>
                        <a:gd name="T0" fmla="*/ 2147483646 w 919"/>
                        <a:gd name="T1" fmla="*/ 2147483646 h 1497"/>
                        <a:gd name="T2" fmla="*/ 2147483646 w 919"/>
                        <a:gd name="T3" fmla="*/ 2147483646 h 1497"/>
                        <a:gd name="T4" fmla="*/ 2147483646 w 919"/>
                        <a:gd name="T5" fmla="*/ 2147483646 h 1497"/>
                        <a:gd name="T6" fmla="*/ 2147483646 w 919"/>
                        <a:gd name="T7" fmla="*/ 2147483646 h 1497"/>
                        <a:gd name="T8" fmla="*/ 2147483646 w 919"/>
                        <a:gd name="T9" fmla="*/ 2147483646 h 1497"/>
                        <a:gd name="T10" fmla="*/ 2147483646 w 919"/>
                        <a:gd name="T11" fmla="*/ 0 h 1497"/>
                        <a:gd name="T12" fmla="*/ 2147483646 w 919"/>
                        <a:gd name="T13" fmla="*/ 2147483646 h 1497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0" t="0" r="r" b="b"/>
                      <a:pathLst>
                        <a:path w="919" h="1497">
                          <a:moveTo>
                            <a:pt x="7" y="76"/>
                          </a:moveTo>
                          <a:cubicBezTo>
                            <a:pt x="7" y="76"/>
                            <a:pt x="7" y="752"/>
                            <a:pt x="7" y="1429"/>
                          </a:cubicBezTo>
                          <a:cubicBezTo>
                            <a:pt x="33" y="1477"/>
                            <a:pt x="289" y="1495"/>
                            <a:pt x="441" y="1497"/>
                          </a:cubicBezTo>
                          <a:cubicBezTo>
                            <a:pt x="593" y="1497"/>
                            <a:pt x="898" y="1486"/>
                            <a:pt x="919" y="1425"/>
                          </a:cubicBezTo>
                          <a:cubicBezTo>
                            <a:pt x="918" y="749"/>
                            <a:pt x="918" y="73"/>
                            <a:pt x="918" y="73"/>
                          </a:cubicBezTo>
                          <a:cubicBezTo>
                            <a:pt x="904" y="12"/>
                            <a:pt x="566" y="0"/>
                            <a:pt x="414" y="0"/>
                          </a:cubicBezTo>
                          <a:cubicBezTo>
                            <a:pt x="262" y="0"/>
                            <a:pt x="0" y="28"/>
                            <a:pt x="7" y="76"/>
                          </a:cubicBezTo>
                          <a:close/>
                        </a:path>
                      </a:pathLst>
                    </a:cu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21" name="AutoShape 33">
                      <a:extLst>
                        <a:ext uri="{FF2B5EF4-FFF2-40B4-BE49-F238E27FC236}">
                          <a16:creationId xmlns:a16="http://schemas.microsoft.com/office/drawing/2014/main" id="{432F8828-91F2-644D-8148-9BE0F01B523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5400000" flipH="1">
                      <a:off x="3418876" y="2915466"/>
                      <a:ext cx="50685" cy="1865208"/>
                    </a:xfrm>
                    <a:prstGeom prst="can">
                      <a:avLst>
                        <a:gd name="adj" fmla="val 26919"/>
                      </a:avLst>
                    </a:prstGeom>
                    <a:solidFill>
                      <a:schemeClr val="tx1"/>
                    </a:solidFill>
                    <a:ln w="9525">
                      <a:solidFill>
                        <a:schemeClr val="tx1">
                          <a:alpha val="14902"/>
                        </a:schemeClr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spcAft>
                          <a:spcPct val="20000"/>
                        </a:spcAft>
                        <a:buClr>
                          <a:schemeClr val="tx1"/>
                        </a:buClr>
                        <a:buChar char="•"/>
                        <a:defRPr sz="2100" b="1">
                          <a:solidFill>
                            <a:srgbClr val="1679BA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tx1"/>
                        </a:buClr>
                        <a:buChar char="–"/>
                        <a:defRPr sz="1900"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buChar char="§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lang="en-US" altLang="zh-CN" sz="1400" b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p:txBody>
                </p:sp>
                <p:sp>
                  <p:nvSpPr>
                    <p:cNvPr id="22" name="AutoShape 33">
                      <a:extLst>
                        <a:ext uri="{FF2B5EF4-FFF2-40B4-BE49-F238E27FC236}">
                          <a16:creationId xmlns:a16="http://schemas.microsoft.com/office/drawing/2014/main" id="{9EC25F20-1370-3143-A599-ADEB19294682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5400000" flipH="1">
                      <a:off x="3407959" y="3406127"/>
                      <a:ext cx="50685" cy="1865208"/>
                    </a:xfrm>
                    <a:prstGeom prst="can">
                      <a:avLst>
                        <a:gd name="adj" fmla="val 26919"/>
                      </a:avLst>
                    </a:prstGeom>
                    <a:solidFill>
                      <a:schemeClr val="tx1"/>
                    </a:solidFill>
                    <a:ln w="9525">
                      <a:solidFill>
                        <a:schemeClr val="tx1">
                          <a:alpha val="14902"/>
                        </a:schemeClr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spcAft>
                          <a:spcPct val="20000"/>
                        </a:spcAft>
                        <a:buClr>
                          <a:schemeClr val="tx1"/>
                        </a:buClr>
                        <a:buChar char="•"/>
                        <a:defRPr sz="2100" b="1">
                          <a:solidFill>
                            <a:srgbClr val="1679BA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tx1"/>
                        </a:buClr>
                        <a:buChar char="–"/>
                        <a:defRPr sz="1900"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buChar char="§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lang="en-US" altLang="zh-CN" sz="1400" b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p:txBody>
                </p:sp>
                <p:sp>
                  <p:nvSpPr>
                    <p:cNvPr id="23" name="TextBox 19">
                      <a:extLst>
                        <a:ext uri="{FF2B5EF4-FFF2-40B4-BE49-F238E27FC236}">
                          <a16:creationId xmlns:a16="http://schemas.microsoft.com/office/drawing/2014/main" id="{26FBA66D-1D48-E747-AD95-F51DAD489F4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61096" y="4655807"/>
                      <a:ext cx="2042878" cy="614341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>
                      <a:spAutoFit/>
                    </a:bodyPr>
                    <a:lstStyle/>
                    <a:p>
                      <a:pPr algn="ctr">
                        <a:defRPr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Garamond" charset="0"/>
                          <a:ea typeface="Garamond" charset="0"/>
                          <a:cs typeface="Garamond" charset="0"/>
                        </a:rPr>
                        <a:t>Data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Garamond" charset="0"/>
                          <a:ea typeface="Garamond" charset="0"/>
                          <a:cs typeface="Garamond" charset="0"/>
                        </a:rPr>
                        <a:t>Reconstruction</a:t>
                      </a:r>
                    </a:p>
                    <a:p>
                      <a:pPr algn="ctr">
                        <a:defRPr/>
                      </a:pPr>
                      <a:r>
                        <a:rPr lang="en-US" altLang="zh-CN" sz="1600" dirty="0">
                          <a:latin typeface="Garamond" charset="0"/>
                          <a:ea typeface="Garamond" charset="0"/>
                          <a:cs typeface="Garamond" charset="0"/>
                        </a:rPr>
                        <a:t>Drone</a:t>
                      </a:r>
                      <a:r>
                        <a:rPr lang="zh-CN" altLang="en-US" sz="1600" dirty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endParaRPr lang="en-US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p:txBody>
                </p:sp>
                <p:sp>
                  <p:nvSpPr>
                    <p:cNvPr id="24" name="Can 20">
                      <a:extLst>
                        <a:ext uri="{FF2B5EF4-FFF2-40B4-BE49-F238E27FC236}">
                          <a16:creationId xmlns:a16="http://schemas.microsoft.com/office/drawing/2014/main" id="{91D54CE7-59EE-6E43-912A-F026E229507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50054" y="2839933"/>
                      <a:ext cx="1091964" cy="1839644"/>
                    </a:xfrm>
                    <a:prstGeom prst="can">
                      <a:avLst>
                        <a:gd name="adj" fmla="val 24998"/>
                      </a:avLst>
                    </a:prstGeom>
                    <a:noFill/>
                    <a:ln w="254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spcAft>
                          <a:spcPct val="20000"/>
                        </a:spcAft>
                        <a:buClr>
                          <a:schemeClr val="tx1"/>
                        </a:buClr>
                        <a:buChar char="•"/>
                        <a:defRPr sz="2100" b="1">
                          <a:solidFill>
                            <a:srgbClr val="1679BA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tx1"/>
                        </a:buClr>
                        <a:buChar char="–"/>
                        <a:defRPr sz="1900"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buChar char="§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lang="en-US" altLang="zh-CN" sz="2000" b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  <a:ea typeface="Garamond" panose="02020404030301010803" pitchFamily="18" charset="0"/>
                          <a:cs typeface="Garamond" panose="02020404030301010803" pitchFamily="18" charset="0"/>
                        </a:rPr>
                        <a:t>Data</a:t>
                      </a:r>
                    </a:p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  <a:ea typeface="Garamond" panose="02020404030301010803" pitchFamily="18" charset="0"/>
                          <a:cs typeface="Garamond" panose="02020404030301010803" pitchFamily="18" charset="0"/>
                        </a:rPr>
                        <a:t>Caching</a:t>
                      </a:r>
                      <a:endParaRPr lang="en-US" altLang="zh-CN" sz="2000" b="0" dirty="0">
                        <a:solidFill>
                          <a:srgbClr val="FF0000"/>
                        </a:solidFill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r>
                        <a:rPr lang="en-US" altLang="zh-CN" sz="1800" b="0" dirty="0">
                          <a:solidFill>
                            <a:schemeClr val="bg1"/>
                          </a:solidFill>
                          <a:latin typeface="Garamond" panose="02020404030301010803" pitchFamily="18" charset="0"/>
                          <a:ea typeface="Garamond" panose="02020404030301010803" pitchFamily="18" charset="0"/>
                          <a:cs typeface="Garamond" panose="02020404030301010803" pitchFamily="18" charset="0"/>
                        </a:rPr>
                        <a:t>NEON</a:t>
                      </a:r>
                    </a:p>
                    <a:p>
                      <a:pPr algn="ctr" ea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lang="en-US" altLang="zh-CN" sz="2000" b="0" dirty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p:txBody>
                </p:sp>
                <p:sp>
                  <p:nvSpPr>
                    <p:cNvPr id="25" name="AutoShape 36">
                      <a:extLst>
                        <a:ext uri="{FF2B5EF4-FFF2-40B4-BE49-F238E27FC236}">
                          <a16:creationId xmlns:a16="http://schemas.microsoft.com/office/drawing/2014/main" id="{B2BFBE5C-BEBA-9541-8079-E0ABD4BC34C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>
                      <a:off x="5148064" y="4639415"/>
                      <a:ext cx="50805" cy="973944"/>
                    </a:xfrm>
                    <a:prstGeom prst="can">
                      <a:avLst>
                        <a:gd name="adj" fmla="val 29998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spcAft>
                          <a:spcPct val="20000"/>
                        </a:spcAft>
                        <a:buClr>
                          <a:schemeClr val="tx1"/>
                        </a:buClr>
                        <a:buChar char="•"/>
                        <a:defRPr sz="2100" b="1">
                          <a:solidFill>
                            <a:srgbClr val="1679BA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tx1"/>
                        </a:buClr>
                        <a:buChar char="–"/>
                        <a:defRPr sz="1900"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buChar char="§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lang="en-US" altLang="zh-CN" sz="1400" b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p:txBody>
                </p:sp>
                <p:sp>
                  <p:nvSpPr>
                    <p:cNvPr id="26" name="Rectangle 24">
                      <a:extLst>
                        <a:ext uri="{FF2B5EF4-FFF2-40B4-BE49-F238E27FC236}">
                          <a16:creationId xmlns:a16="http://schemas.microsoft.com/office/drawing/2014/main" id="{31BF1B2D-6599-1447-BA20-AD44804B2E4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659564" y="3465223"/>
                      <a:ext cx="1873034" cy="584180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pPr algn="ctr" eaLnBrk="1" hangingPunct="1">
                        <a:defRPr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Garamond" charset="0"/>
                          <a:ea typeface="Garamond" charset="0"/>
                          <a:cs typeface="Garamond" charset="0"/>
                        </a:rPr>
                        <a:t>Visualization</a:t>
                      </a:r>
                    </a:p>
                    <a:p>
                      <a:pPr algn="ctr" eaLnBrk="1" hangingPunct="1">
                        <a:defRPr/>
                      </a:pPr>
                      <a:r>
                        <a:rPr lang="en-US" altLang="zh-CN" sz="1600" dirty="0">
                          <a:latin typeface="Garamond" charset="0"/>
                          <a:ea typeface="Garamond" charset="0"/>
                          <a:cs typeface="Garamond" charset="0"/>
                        </a:rPr>
                        <a:t>Pilot</a:t>
                      </a:r>
                      <a:r>
                        <a:rPr lang="zh-CN" altLang="en-US" sz="1600" dirty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endParaRPr lang="en-US" altLang="zh-CN" sz="16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p:txBody>
                </p:sp>
                <p:sp>
                  <p:nvSpPr>
                    <p:cNvPr id="27" name="AutoShape 33">
                      <a:extLst>
                        <a:ext uri="{FF2B5EF4-FFF2-40B4-BE49-F238E27FC236}">
                          <a16:creationId xmlns:a16="http://schemas.microsoft.com/office/drawing/2014/main" id="{12019417-ABA7-384E-B116-3EB0D3D8149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gray">
                    <a:xfrm rot="5400000">
                      <a:off x="6015091" y="3173214"/>
                      <a:ext cx="72008" cy="1228144"/>
                    </a:xfrm>
                    <a:prstGeom prst="can">
                      <a:avLst>
                        <a:gd name="adj" fmla="val 27005"/>
                      </a:avLst>
                    </a:prstGeom>
                    <a:solidFill>
                      <a:schemeClr val="tx1"/>
                    </a:solidFill>
                    <a:ln w="9525">
                      <a:solidFill>
                        <a:srgbClr val="F8F8F8">
                          <a:alpha val="14902"/>
                        </a:srgbClr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/>
                    <a:lstStyle>
                      <a:lvl1pPr>
                        <a:lnSpc>
                          <a:spcPct val="120000"/>
                        </a:lnSpc>
                        <a:spcBef>
                          <a:spcPct val="30000"/>
                        </a:spcBef>
                        <a:spcAft>
                          <a:spcPct val="20000"/>
                        </a:spcAft>
                        <a:buClr>
                          <a:schemeClr val="tx1"/>
                        </a:buClr>
                        <a:buChar char="•"/>
                        <a:defRPr sz="2100" b="1">
                          <a:solidFill>
                            <a:srgbClr val="1679BA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>
                          <a:schemeClr val="tx1"/>
                        </a:buClr>
                        <a:buChar char="–"/>
                        <a:defRPr sz="1900"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itchFamily="2" charset="2"/>
                        <a:buChar char="§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»"/>
                        <a:defRPr b="1">
                          <a:solidFill>
                            <a:srgbClr val="4D5E68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</a:pPr>
                      <a:endParaRPr lang="en-US" altLang="zh-CN" sz="1400" b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Garamond" panose="02020404030301010803" pitchFamily="18" charset="0"/>
                        <a:cs typeface="Garamond" panose="02020404030301010803" pitchFamily="18" charset="0"/>
                      </a:endParaRPr>
                    </a:p>
                  </p:txBody>
                </p:sp>
                <p:pic>
                  <p:nvPicPr>
                    <p:cNvPr id="28" name="Picture 13" descr="tianhaolai.jpg">
                      <a:extLst>
                        <a:ext uri="{FF2B5EF4-FFF2-40B4-BE49-F238E27FC236}">
                          <a16:creationId xmlns:a16="http://schemas.microsoft.com/office/drawing/2014/main" id="{E1F84C0A-6FCE-744D-ADD6-F5641746752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478552" y="3685795"/>
                      <a:ext cx="720725" cy="7207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4998"/>
                        </a:srgbClr>
                      </a:outerShd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29" name="Picture 28">
                      <a:extLst>
                        <a:ext uri="{FF2B5EF4-FFF2-40B4-BE49-F238E27FC236}">
                          <a16:creationId xmlns:a16="http://schemas.microsoft.com/office/drawing/2014/main" id="{BE563662-0729-1444-91FE-EE831A83E9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155531" y="5638873"/>
                      <a:ext cx="720725" cy="7207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4998"/>
                        </a:srgbClr>
                      </a:outerShd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" name="Picture 29">
                      <a:extLst>
                        <a:ext uri="{FF2B5EF4-FFF2-40B4-BE49-F238E27FC236}">
                          <a16:creationId xmlns:a16="http://schemas.microsoft.com/office/drawing/2014/main" id="{BCF8DBB5-F394-B448-9781-B6234182D05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7269674" y="4142102"/>
                      <a:ext cx="720725" cy="7207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BF1E5761-5668-524D-98D5-184D89D7C9DD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24618" y="1452342"/>
                      <a:ext cx="1942876" cy="585767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pPr algn="ctr" eaLnBrk="1" hangingPunct="1">
                        <a:defRPr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Garamond" charset="0"/>
                          <a:ea typeface="Garamond" charset="0"/>
                          <a:cs typeface="Garamond" charset="0"/>
                        </a:rPr>
                        <a:t>Software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Garamond" charset="0"/>
                          <a:ea typeface="Garamond" charset="0"/>
                          <a:cs typeface="Garamond" charset="0"/>
                        </a:rPr>
                        <a:t>Control</a:t>
                      </a:r>
                    </a:p>
                    <a:p>
                      <a:pPr algn="ctr" eaLnBrk="1" hangingPunct="1">
                        <a:defRPr/>
                      </a:pPr>
                      <a:r>
                        <a:rPr lang="en-US" altLang="zh-CN" sz="1600" dirty="0">
                          <a:latin typeface="Garamond" charset="0"/>
                          <a:ea typeface="Garamond" charset="0"/>
                          <a:cs typeface="Garamond" charset="0"/>
                        </a:rPr>
                        <a:t>Cockpit</a:t>
                      </a:r>
                      <a:r>
                        <a:rPr lang="zh-CN" altLang="en-US" sz="1600" dirty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endParaRPr lang="en-US" altLang="zh-CN" sz="16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p:txBody>
                </p:sp>
                <p:pic>
                  <p:nvPicPr>
                    <p:cNvPr id="32" name="Picture 81" descr="mad scientists.jpg">
                      <a:extLst>
                        <a:ext uri="{FF2B5EF4-FFF2-40B4-BE49-F238E27FC236}">
                          <a16:creationId xmlns:a16="http://schemas.microsoft.com/office/drawing/2014/main" id="{DF59B52F-8D42-664F-8799-EFDE29F40D1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3131195" y="1301534"/>
                      <a:ext cx="720725" cy="72072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4998"/>
                        </a:srgbClr>
                      </a:outerShd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3" name="Picture 12" descr="tangming.jpg">
                      <a:extLst>
                        <a:ext uri="{FF2B5EF4-FFF2-40B4-BE49-F238E27FC236}">
                          <a16:creationId xmlns:a16="http://schemas.microsoft.com/office/drawing/2014/main" id="{A93232DC-839F-BB49-BB9D-604412169C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6414126" y="1852117"/>
                      <a:ext cx="722312" cy="71913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>
                      <a:outerShdw blurRad="292100" dist="139700" dir="2700000" algn="tl" rotWithShape="0">
                        <a:srgbClr val="333333">
                          <a:alpha val="64998"/>
                        </a:srgbClr>
                      </a:outerShdw>
                    </a:effectLst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34" name="Rectangle 78">
                      <a:extLst>
                        <a:ext uri="{FF2B5EF4-FFF2-40B4-BE49-F238E27FC236}">
                          <a16:creationId xmlns:a16="http://schemas.microsoft.com/office/drawing/2014/main" id="{231F28C1-F837-8444-BFBD-7BB141D3A652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7204015" y="1887302"/>
                      <a:ext cx="1871446" cy="584180"/>
                    </a:xfrm>
                    <a:prstGeom prst="rect">
                      <a:avLst/>
                    </a:prstGeom>
                    <a:ln>
                      <a:headEnd type="none" w="med" len="med"/>
                      <a:tailEnd type="none" w="med" len="med"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wrap="none" anchor="ctr"/>
                    <a:lstStyle/>
                    <a:p>
                      <a:pPr algn="ctr" eaLnBrk="1" hangingPunct="1">
                        <a:defRPr/>
                      </a:pP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Garamond" charset="0"/>
                          <a:ea typeface="Garamond" charset="0"/>
                          <a:cs typeface="Garamond" charset="0"/>
                        </a:rPr>
                        <a:t>Software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FF0000"/>
                          </a:solidFill>
                          <a:latin typeface="Garamond" charset="0"/>
                          <a:ea typeface="Garamond" charset="0"/>
                          <a:cs typeface="Garamond" charset="0"/>
                        </a:rPr>
                        <a:t>Monitor</a:t>
                      </a:r>
                      <a:endParaRPr lang="en-US" altLang="zh-CN" sz="1600" dirty="0">
                        <a:solidFill>
                          <a:schemeClr val="bg1"/>
                        </a:solidFill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  <a:p>
                      <a:pPr algn="ctr" eaLnBrk="1" hangingPunct="1">
                        <a:defRPr/>
                      </a:pPr>
                      <a:r>
                        <a:rPr lang="en-US" altLang="zh-CN" sz="1600" dirty="0">
                          <a:latin typeface="Garamond" charset="0"/>
                          <a:ea typeface="Garamond" charset="0"/>
                          <a:cs typeface="Garamond" charset="0"/>
                        </a:rPr>
                        <a:t>Olms</a:t>
                      </a:r>
                      <a:r>
                        <a:rPr lang="zh-CN" altLang="en-US" sz="1600" dirty="0">
                          <a:latin typeface="Garamond" charset="0"/>
                          <a:ea typeface="Garamond" charset="0"/>
                          <a:cs typeface="Garamond" charset="0"/>
                        </a:rPr>
                        <a:t> </a:t>
                      </a:r>
                      <a:r>
                        <a:rPr lang="en-US" altLang="zh-CN" sz="1600" dirty="0">
                          <a:latin typeface="Garamond" charset="0"/>
                          <a:ea typeface="Garamond" charset="0"/>
                          <a:cs typeface="Garamond" charset="0"/>
                        </a:rPr>
                        <a:t>(Glassfish)</a:t>
                      </a:r>
                      <a:endParaRPr lang="en-US" altLang="zh-CN" sz="18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p:txBody>
                </p:sp>
              </p:grpSp>
              <p:sp>
                <p:nvSpPr>
                  <p:cNvPr id="16" name="Rectangle 9">
                    <a:extLst>
                      <a:ext uri="{FF2B5EF4-FFF2-40B4-BE49-F238E27FC236}">
                        <a16:creationId xmlns:a16="http://schemas.microsoft.com/office/drawing/2014/main" id="{615A78E9-BB28-5042-9535-6E711250B0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59036" y="3014564"/>
                    <a:ext cx="1225409" cy="468297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pPr algn="ctr" eaLnBrk="1" hangingPunct="1">
                      <a:defRPr/>
                    </a:pPr>
                    <a:r>
                      <a:rPr lang="en-US" altLang="zh-CN" sz="1800" dirty="0">
                        <a:latin typeface="Garamond" charset="0"/>
                        <a:ea typeface="Garamond" charset="0"/>
                        <a:cs typeface="Garamond" charset="0"/>
                      </a:rPr>
                      <a:t>Detector</a:t>
                    </a:r>
                  </a:p>
                  <a:p>
                    <a:pPr algn="ctr" eaLnBrk="1" hangingPunct="1">
                      <a:defRPr/>
                    </a:pPr>
                    <a:r>
                      <a:rPr lang="en-US" altLang="zh-CN" dirty="0">
                        <a:latin typeface="Garamond" charset="0"/>
                        <a:ea typeface="Garamond" charset="0"/>
                        <a:cs typeface="Garamond" charset="0"/>
                      </a:rPr>
                      <a:t>(DIM)</a:t>
                    </a:r>
                  </a:p>
                </p:txBody>
              </p:sp>
              <p:sp>
                <p:nvSpPr>
                  <p:cNvPr id="17" name="Rectangle 10">
                    <a:extLst>
                      <a:ext uri="{FF2B5EF4-FFF2-40B4-BE49-F238E27FC236}">
                        <a16:creationId xmlns:a16="http://schemas.microsoft.com/office/drawing/2014/main" id="{50E4FDD4-FC3C-044E-9225-F75D1CA9A35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59036" y="3573345"/>
                    <a:ext cx="1225409" cy="466709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pPr algn="ctr" eaLnBrk="1" hangingPunct="1">
                      <a:defRPr/>
                    </a:pPr>
                    <a:r>
                      <a:rPr lang="en-US" altLang="zh-CN" sz="1800" dirty="0">
                        <a:latin typeface="Garamond" charset="0"/>
                        <a:ea typeface="Garamond" charset="0"/>
                        <a:cs typeface="Garamond" charset="0"/>
                      </a:rPr>
                      <a:t>Monitor</a:t>
                    </a:r>
                  </a:p>
                  <a:p>
                    <a:pPr algn="ctr" eaLnBrk="1" hangingPunct="1">
                      <a:defRPr/>
                    </a:pPr>
                    <a:r>
                      <a:rPr lang="en-US" altLang="zh-CN" sz="1200" dirty="0">
                        <a:latin typeface="Garamond" charset="0"/>
                        <a:ea typeface="Garamond" charset="0"/>
                        <a:cs typeface="Garamond" charset="0"/>
                      </a:rPr>
                      <a:t>(EPICS</a:t>
                    </a:r>
                    <a:r>
                      <a:rPr lang="zh-CN" altLang="en-US" sz="1200" dirty="0">
                        <a:latin typeface="Garamond" charset="0"/>
                        <a:ea typeface="Garamond" charset="0"/>
                        <a:cs typeface="Garamond" charset="0"/>
                      </a:rPr>
                      <a:t> </a:t>
                    </a:r>
                    <a:r>
                      <a:rPr lang="en-US" altLang="zh-CN" sz="1200" dirty="0">
                        <a:latin typeface="Garamond" charset="0"/>
                        <a:ea typeface="Garamond" charset="0"/>
                        <a:cs typeface="Garamond" charset="0"/>
                      </a:rPr>
                      <a:t>V4)</a:t>
                    </a:r>
                  </a:p>
                </p:txBody>
              </p:sp>
              <p:sp>
                <p:nvSpPr>
                  <p:cNvPr id="18" name="Rectangle 10">
                    <a:extLst>
                      <a:ext uri="{FF2B5EF4-FFF2-40B4-BE49-F238E27FC236}">
                        <a16:creationId xmlns:a16="http://schemas.microsoft.com/office/drawing/2014/main" id="{34AB832E-D0A2-8147-B8BB-4581C7A2D0A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259036" y="4113076"/>
                    <a:ext cx="1225409" cy="468297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pPr algn="ctr" eaLnBrk="1" hangingPunct="1">
                      <a:defRPr/>
                    </a:pPr>
                    <a:r>
                      <a:rPr lang="en-US" altLang="zh-CN" sz="1800" dirty="0">
                        <a:latin typeface="Garamond" charset="0"/>
                        <a:ea typeface="Garamond" charset="0"/>
                        <a:cs typeface="Garamond" charset="0"/>
                      </a:rPr>
                      <a:t>Charge</a:t>
                    </a:r>
                  </a:p>
                  <a:p>
                    <a:pPr algn="ctr" eaLnBrk="1" hangingPunct="1">
                      <a:defRPr/>
                    </a:pPr>
                    <a:r>
                      <a:rPr lang="en-US" altLang="zh-CN" sz="1200" dirty="0">
                        <a:latin typeface="Garamond" charset="0"/>
                        <a:ea typeface="Garamond" charset="0"/>
                        <a:cs typeface="Garamond" charset="0"/>
                      </a:rPr>
                      <a:t>(EPICS)</a:t>
                    </a:r>
                  </a:p>
                </p:txBody>
              </p:sp>
            </p:grpSp>
          </p:grpSp>
          <p:sp>
            <p:nvSpPr>
              <p:cNvPr id="12" name="文本框 66">
                <a:extLst>
                  <a:ext uri="{FF2B5EF4-FFF2-40B4-BE49-F238E27FC236}">
                    <a16:creationId xmlns:a16="http://schemas.microsoft.com/office/drawing/2014/main" id="{DBA52EEF-0A0F-3C4A-AD25-50645E03FE1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4652" y="4097184"/>
                <a:ext cx="76939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en-US" altLang="zh-CN" sz="1400">
                    <a:solidFill>
                      <a:schemeClr val="tx1"/>
                    </a:solidFill>
                  </a:rPr>
                  <a:t>NEON</a:t>
                </a:r>
                <a:endParaRPr kumimoji="1" lang="zh-CN" altLang="en-US" sz="140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244870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A4AB61-76D0-B144-A430-23E5FDC2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 software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C3DADB-DA80-7A42-9B70-EEF4B9F2F8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74D70B-D99E-48D9-B5BE-980E4CB1085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F2CD661B-F3BC-9A4D-BCB2-FFCD46982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551" y="1873997"/>
            <a:ext cx="2139432" cy="1199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7A50F16C-E23D-8E45-ADF8-6D409A851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36" y="3378775"/>
            <a:ext cx="18732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3">
            <a:extLst>
              <a:ext uri="{FF2B5EF4-FFF2-40B4-BE49-F238E27FC236}">
                <a16:creationId xmlns:a16="http://schemas.microsoft.com/office/drawing/2014/main" id="{1B6D595F-9F39-7A4D-A2CC-065DB8F33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36" y="4512164"/>
            <a:ext cx="18732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C4A2F551-8D61-8242-B67A-1E67374D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436" y="5645553"/>
            <a:ext cx="1873250" cy="105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C35C25BA-4B01-4649-A8FD-F1C4C4EF5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084" y="1899616"/>
            <a:ext cx="2154149" cy="1204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3081BA-A36D-FE45-AAF9-EC51D63A2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837" y="3370132"/>
            <a:ext cx="18732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DA39C6-3C01-0C4A-995F-5848F2981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837" y="4502636"/>
            <a:ext cx="1873250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BB8008-90BA-534E-884B-FC5654EE9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673907"/>
            <a:ext cx="1800140" cy="101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F1B96951-840A-D04C-9717-DCEC6B71F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233" y="1899616"/>
            <a:ext cx="2327798" cy="1243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C61F67C4-0E5D-7D43-8482-1DECEAF90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900" y="4497235"/>
            <a:ext cx="187325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B8D509FC-E3A1-D848-BF07-B8561D3F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3308995"/>
            <a:ext cx="1806575" cy="95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19C7E32E-14AD-A94A-B016-B7929F1C6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238" y="5725319"/>
            <a:ext cx="1814512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77A1C2D-F958-A441-B98C-EE6936A1BE25}"/>
              </a:ext>
            </a:extLst>
          </p:cNvPr>
          <p:cNvSpPr txBox="1"/>
          <p:nvPr/>
        </p:nvSpPr>
        <p:spPr>
          <a:xfrm>
            <a:off x="2712009" y="1400463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SANS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49EE1E3-C35E-4B4D-A15D-69381A2F0668}"/>
              </a:ext>
            </a:extLst>
          </p:cNvPr>
          <p:cNvSpPr txBox="1"/>
          <p:nvPr/>
        </p:nvSpPr>
        <p:spPr>
          <a:xfrm>
            <a:off x="5045295" y="1368586"/>
            <a:ext cx="752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MR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9C6F1A1-0112-1A47-BAD4-C510FE860354}"/>
              </a:ext>
            </a:extLst>
          </p:cNvPr>
          <p:cNvSpPr txBox="1"/>
          <p:nvPr/>
        </p:nvSpPr>
        <p:spPr>
          <a:xfrm>
            <a:off x="7147750" y="1360862"/>
            <a:ext cx="752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GPPD</a:t>
            </a:r>
            <a:endParaRPr kumimoji="1" lang="zh-CN" altLang="en-US" dirty="0"/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607E30C5-7B89-FC4E-B4D8-3C6D271CB4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488427"/>
            <a:ext cx="23605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Client-Server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mode</a:t>
            </a:r>
          </a:p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MVP design mode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79AD023-1884-5D41-953B-FE1A1067F13C}"/>
              </a:ext>
            </a:extLst>
          </p:cNvPr>
          <p:cNvSpPr/>
          <p:nvPr/>
        </p:nvSpPr>
        <p:spPr>
          <a:xfrm>
            <a:off x="129114" y="1873997"/>
            <a:ext cx="18774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/>
              <a:t>quasi-</a:t>
            </a:r>
            <a:r>
              <a:rPr lang="en-US" altLang="zh-CN" sz="1800" b="1" dirty="0" err="1"/>
              <a:t>realtime</a:t>
            </a:r>
            <a:r>
              <a:rPr lang="en-US" altLang="zh-CN" sz="1800" b="1" dirty="0"/>
              <a:t>, </a:t>
            </a:r>
          </a:p>
          <a:p>
            <a:r>
              <a:rPr lang="en-US" altLang="zh-CN" sz="1800" b="1" dirty="0"/>
              <a:t>no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sampling, </a:t>
            </a:r>
          </a:p>
          <a:p>
            <a:r>
              <a:rPr lang="en-US" altLang="zh-CN" sz="1800" b="1" dirty="0"/>
              <a:t>full-function</a:t>
            </a:r>
            <a:endParaRPr kumimoji="1"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97639617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>
            <a:extLst>
              <a:ext uri="{FF2B5EF4-FFF2-40B4-BE49-F238E27FC236}">
                <a16:creationId xmlns:a16="http://schemas.microsoft.com/office/drawing/2014/main" id="{80761E49-4041-EF4F-BE24-F585DD0BF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Offline</a:t>
            </a:r>
            <a:r>
              <a:rPr kumimoji="1" lang="zh-CN" altLang="en-US"/>
              <a:t> </a:t>
            </a:r>
            <a:r>
              <a:rPr kumimoji="1" lang="en-US" altLang="zh-CN"/>
              <a:t>software:</a:t>
            </a:r>
            <a:endParaRPr kumimoji="1" lang="zh-CN" altLang="en-US"/>
          </a:p>
        </p:txBody>
      </p:sp>
      <p:sp>
        <p:nvSpPr>
          <p:cNvPr id="25602" name="幻灯片编号占位符 3">
            <a:extLst>
              <a:ext uri="{FF2B5EF4-FFF2-40B4-BE49-F238E27FC236}">
                <a16:creationId xmlns:a16="http://schemas.microsoft.com/office/drawing/2014/main" id="{7B7B41F8-9BFF-B34E-84AF-611DE03659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30000"/>
              </a:spcBef>
              <a:spcAft>
                <a:spcPct val="20000"/>
              </a:spcAft>
              <a:buClr>
                <a:schemeClr val="tx1"/>
              </a:buClr>
              <a:buChar char="•"/>
              <a:defRPr sz="2100" b="1">
                <a:solidFill>
                  <a:srgbClr val="1679BA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spcAft>
                <a:spcPct val="20000"/>
              </a:spcAft>
              <a:buClr>
                <a:schemeClr val="tx1"/>
              </a:buClr>
              <a:buChar char="–"/>
              <a:defRPr sz="1900"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§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b="1">
                <a:solidFill>
                  <a:srgbClr val="4D5E68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8BACF3D-23F6-E544-83BF-E2805D07A0BB}" type="slidenum">
              <a:rPr lang="en-US" altLang="zh-CN" sz="900" b="0" smtClean="0">
                <a:solidFill>
                  <a:srgbClr val="4D5E68"/>
                </a:solidFill>
                <a:latin typeface="Impact" panose="020B080603090205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9</a:t>
            </a:fld>
            <a:endParaRPr lang="en-US" altLang="zh-CN" sz="900" b="0">
              <a:solidFill>
                <a:srgbClr val="4D5E68"/>
              </a:solidFill>
              <a:latin typeface="Impact" panose="020B0806030902050204" pitchFamily="34" charset="0"/>
            </a:endParaRPr>
          </a:p>
        </p:txBody>
      </p:sp>
      <p:grpSp>
        <p:nvGrpSpPr>
          <p:cNvPr id="25603" name="组 23">
            <a:extLst>
              <a:ext uri="{FF2B5EF4-FFF2-40B4-BE49-F238E27FC236}">
                <a16:creationId xmlns:a16="http://schemas.microsoft.com/office/drawing/2014/main" id="{95126B9D-75A7-444C-B74E-96ECF0945CF1}"/>
              </a:ext>
            </a:extLst>
          </p:cNvPr>
          <p:cNvGrpSpPr>
            <a:grpSpLocks/>
          </p:cNvGrpSpPr>
          <p:nvPr/>
        </p:nvGrpSpPr>
        <p:grpSpPr bwMode="auto">
          <a:xfrm>
            <a:off x="468313" y="1716088"/>
            <a:ext cx="2724150" cy="3152775"/>
            <a:chOff x="515485" y="1775487"/>
            <a:chExt cx="2724642" cy="3152934"/>
          </a:xfrm>
        </p:grpSpPr>
        <p:grpSp>
          <p:nvGrpSpPr>
            <p:cNvPr id="25625" name="组 6">
              <a:extLst>
                <a:ext uri="{FF2B5EF4-FFF2-40B4-BE49-F238E27FC236}">
                  <a16:creationId xmlns:a16="http://schemas.microsoft.com/office/drawing/2014/main" id="{4537A4C4-BDF5-104E-91CE-5397455F66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485" y="1775487"/>
              <a:ext cx="845192" cy="851751"/>
              <a:chOff x="1057101" y="3503754"/>
              <a:chExt cx="844043" cy="789428"/>
            </a:xfrm>
          </p:grpSpPr>
          <p:sp>
            <p:nvSpPr>
              <p:cNvPr id="25636" name="椭圆 5">
                <a:extLst>
                  <a:ext uri="{FF2B5EF4-FFF2-40B4-BE49-F238E27FC236}">
                    <a16:creationId xmlns:a16="http://schemas.microsoft.com/office/drawing/2014/main" id="{CE84E2B2-054C-FD4E-84DD-8EF4614A1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7101" y="3503754"/>
                <a:ext cx="819619" cy="78942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zh-CN" altLang="en-US" sz="14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37" name="文本框 4">
                <a:extLst>
                  <a:ext uri="{FF2B5EF4-FFF2-40B4-BE49-F238E27FC236}">
                    <a16:creationId xmlns:a16="http://schemas.microsoft.com/office/drawing/2014/main" id="{69D32468-94D2-0143-82DD-B4F8D055E8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1064" y="3595358"/>
                <a:ext cx="720080" cy="5419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en-US" altLang="zh-CN" sz="1600" b="0">
                    <a:solidFill>
                      <a:schemeClr val="tx1"/>
                    </a:solidFill>
                  </a:rPr>
                  <a:t>Raw</a:t>
                </a:r>
                <a:r>
                  <a:rPr kumimoji="1" lang="zh-CN" altLang="en-US" sz="1600" b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CN" sz="1600" b="0">
                    <a:solidFill>
                      <a:schemeClr val="tx1"/>
                    </a:solidFill>
                  </a:rPr>
                  <a:t>data</a:t>
                </a:r>
                <a:endParaRPr kumimoji="1" lang="zh-CN" altLang="en-US" sz="1600" b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B12ADF5E-7AB4-A848-A566-6FE765B88B9B}"/>
                </a:ext>
              </a:extLst>
            </p:cNvPr>
            <p:cNvSpPr txBox="1"/>
            <p:nvPr/>
          </p:nvSpPr>
          <p:spPr>
            <a:xfrm>
              <a:off x="2050874" y="2601029"/>
              <a:ext cx="1189253" cy="169394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defRPr/>
              </a:pPr>
              <a:endParaRPr kumimoji="1" lang="en-US" altLang="zh-CN" dirty="0"/>
            </a:p>
            <a:p>
              <a:pPr>
                <a:defRPr/>
              </a:pPr>
              <a:endParaRPr kumimoji="1" lang="en-US" altLang="zh-CN" dirty="0"/>
            </a:p>
            <a:p>
              <a:pPr>
                <a:defRPr/>
              </a:pPr>
              <a:endParaRPr kumimoji="1" lang="en-US" altLang="zh-CN" dirty="0"/>
            </a:p>
            <a:p>
              <a:pPr>
                <a:defRPr/>
              </a:pPr>
              <a:r>
                <a:rPr kumimoji="1" lang="en-US" altLang="zh-CN" sz="2000" b="1" dirty="0" err="1"/>
                <a:t>NeXus</a:t>
              </a:r>
              <a:endParaRPr kumimoji="1" lang="en-US" altLang="zh-CN" sz="2000" b="1" dirty="0"/>
            </a:p>
            <a:p>
              <a:pPr>
                <a:defRPr/>
              </a:pPr>
              <a:endParaRPr kumimoji="1" lang="en-US" altLang="zh-CN" dirty="0"/>
            </a:p>
            <a:p>
              <a:pPr>
                <a:defRPr/>
              </a:pPr>
              <a:endParaRPr kumimoji="1" lang="en-US" altLang="zh-CN" dirty="0"/>
            </a:p>
            <a:p>
              <a:pPr>
                <a:defRPr/>
              </a:pPr>
              <a:endParaRPr kumimoji="1" lang="en-US" altLang="zh-CN" dirty="0"/>
            </a:p>
          </p:txBody>
        </p:sp>
        <p:grpSp>
          <p:nvGrpSpPr>
            <p:cNvPr id="25627" name="组 8">
              <a:extLst>
                <a:ext uri="{FF2B5EF4-FFF2-40B4-BE49-F238E27FC236}">
                  <a16:creationId xmlns:a16="http://schemas.microsoft.com/office/drawing/2014/main" id="{56A1E712-9C42-2F4A-8392-3D01CBE7D0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8196" y="3052291"/>
              <a:ext cx="793565" cy="813060"/>
              <a:chOff x="1024336" y="3422736"/>
              <a:chExt cx="792486" cy="753568"/>
            </a:xfrm>
          </p:grpSpPr>
          <p:sp>
            <p:nvSpPr>
              <p:cNvPr id="25634" name="椭圆 9">
                <a:extLst>
                  <a:ext uri="{FF2B5EF4-FFF2-40B4-BE49-F238E27FC236}">
                    <a16:creationId xmlns:a16="http://schemas.microsoft.com/office/drawing/2014/main" id="{F57A4215-667A-5E41-8013-10E10B636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336" y="3422736"/>
                <a:ext cx="792486" cy="753568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zh-CN" altLang="en-US" sz="14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35" name="文本框 10">
                <a:extLst>
                  <a:ext uri="{FF2B5EF4-FFF2-40B4-BE49-F238E27FC236}">
                    <a16:creationId xmlns:a16="http://schemas.microsoft.com/office/drawing/2014/main" id="{6BDCB007-3953-E142-AED2-35F70FF46F8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79464" y="3644227"/>
                <a:ext cx="540311" cy="3137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en-US" altLang="zh-CN" sz="1600" b="0">
                    <a:solidFill>
                      <a:schemeClr val="tx1"/>
                    </a:solidFill>
                  </a:rPr>
                  <a:t>IDF</a:t>
                </a:r>
                <a:endParaRPr kumimoji="1" lang="zh-CN" altLang="en-US" sz="1600" b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628" name="组 11">
              <a:extLst>
                <a:ext uri="{FF2B5EF4-FFF2-40B4-BE49-F238E27FC236}">
                  <a16:creationId xmlns:a16="http://schemas.microsoft.com/office/drawing/2014/main" id="{EB59FD9D-7F6E-4142-8496-44D9CA6239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486" y="4145641"/>
              <a:ext cx="1074524" cy="782780"/>
              <a:chOff x="1021630" y="3207991"/>
              <a:chExt cx="1073064" cy="725504"/>
            </a:xfrm>
          </p:grpSpPr>
          <p:sp>
            <p:nvSpPr>
              <p:cNvPr id="25632" name="椭圆 12">
                <a:extLst>
                  <a:ext uri="{FF2B5EF4-FFF2-40B4-BE49-F238E27FC236}">
                    <a16:creationId xmlns:a16="http://schemas.microsoft.com/office/drawing/2014/main" id="{11F9BD32-0552-7342-B965-0BB567E2B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7035" y="3207991"/>
                <a:ext cx="768091" cy="725504"/>
              </a:xfrm>
              <a:prstGeom prst="ellipse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zh-CN" altLang="en-US" sz="14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633" name="文本框 13">
                <a:extLst>
                  <a:ext uri="{FF2B5EF4-FFF2-40B4-BE49-F238E27FC236}">
                    <a16:creationId xmlns:a16="http://schemas.microsoft.com/office/drawing/2014/main" id="{851EF3FA-186A-1443-8F58-3C546A67F0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21630" y="3428717"/>
                <a:ext cx="1073064" cy="2852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kumimoji="1" lang="en-US" altLang="zh-CN" sz="1400" b="0">
                    <a:solidFill>
                      <a:schemeClr val="tx1"/>
                    </a:solidFill>
                  </a:rPr>
                  <a:t>summary</a:t>
                </a:r>
                <a:endParaRPr kumimoji="1" lang="zh-CN" altLang="en-US" sz="1400" b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4B452DD4-065E-9A49-8C5E-A6D28077AB6E}"/>
                </a:ext>
              </a:extLst>
            </p:cNvPr>
            <p:cNvCxnSpPr>
              <a:stCxn id="25636" idx="6"/>
              <a:endCxn id="8" idx="1"/>
            </p:cNvCxnSpPr>
            <p:nvPr/>
          </p:nvCxnSpPr>
          <p:spPr bwMode="auto">
            <a:xfrm>
              <a:off x="1336370" y="2200958"/>
              <a:ext cx="714504" cy="1247838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CF4E6694-5CAB-584C-96C5-468651221C88}"/>
                </a:ext>
              </a:extLst>
            </p:cNvPr>
            <p:cNvCxnSpPr>
              <a:stCxn id="25634" idx="6"/>
              <a:endCxn id="8" idx="1"/>
            </p:cNvCxnSpPr>
            <p:nvPr/>
          </p:nvCxnSpPr>
          <p:spPr bwMode="auto">
            <a:xfrm flipV="1">
              <a:off x="1312554" y="3448796"/>
              <a:ext cx="738320" cy="9525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线箭头连接符 19">
              <a:extLst>
                <a:ext uri="{FF2B5EF4-FFF2-40B4-BE49-F238E27FC236}">
                  <a16:creationId xmlns:a16="http://schemas.microsoft.com/office/drawing/2014/main" id="{FB7D06AC-9513-1B4F-8952-191A607DB7CE}"/>
                </a:ext>
              </a:extLst>
            </p:cNvPr>
            <p:cNvCxnSpPr>
              <a:stCxn id="25632" idx="6"/>
              <a:endCxn id="8" idx="1"/>
            </p:cNvCxnSpPr>
            <p:nvPr/>
          </p:nvCxnSpPr>
          <p:spPr bwMode="auto">
            <a:xfrm flipV="1">
              <a:off x="1339546" y="3448796"/>
              <a:ext cx="711328" cy="1087492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204BBA1B-0E2B-B34E-BAB6-9EEC0CCEC6E7}"/>
              </a:ext>
            </a:extLst>
          </p:cNvPr>
          <p:cNvSpPr txBox="1"/>
          <p:nvPr/>
        </p:nvSpPr>
        <p:spPr>
          <a:xfrm>
            <a:off x="673100" y="5305425"/>
            <a:ext cx="2520950" cy="708025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000" dirty="0"/>
              <a:t>Data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reconstruction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>
              <a:defRPr/>
            </a:pPr>
            <a:r>
              <a:rPr kumimoji="1" lang="en-US" altLang="zh-CN" sz="2000" dirty="0"/>
              <a:t>(C++)</a:t>
            </a:r>
            <a:endParaRPr kumimoji="1" lang="zh-CN" altLang="en-US" sz="2000" dirty="0"/>
          </a:p>
        </p:txBody>
      </p:sp>
      <p:grpSp>
        <p:nvGrpSpPr>
          <p:cNvPr id="25605" name="组 37">
            <a:extLst>
              <a:ext uri="{FF2B5EF4-FFF2-40B4-BE49-F238E27FC236}">
                <a16:creationId xmlns:a16="http://schemas.microsoft.com/office/drawing/2014/main" id="{A014BDE9-863F-2B48-9BA5-A86709E75582}"/>
              </a:ext>
            </a:extLst>
          </p:cNvPr>
          <p:cNvGrpSpPr>
            <a:grpSpLocks/>
          </p:cNvGrpSpPr>
          <p:nvPr/>
        </p:nvGrpSpPr>
        <p:grpSpPr bwMode="auto">
          <a:xfrm>
            <a:off x="3616325" y="2498725"/>
            <a:ext cx="1655763" cy="1816100"/>
            <a:chOff x="4139952" y="2577346"/>
            <a:chExt cx="1656184" cy="1816555"/>
          </a:xfrm>
        </p:grpSpPr>
        <p:grpSp>
          <p:nvGrpSpPr>
            <p:cNvPr id="25616" name="组 34">
              <a:extLst>
                <a:ext uri="{FF2B5EF4-FFF2-40B4-BE49-F238E27FC236}">
                  <a16:creationId xmlns:a16="http://schemas.microsoft.com/office/drawing/2014/main" id="{EFF14147-4BCF-0345-A082-E307BBA376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9952" y="2577346"/>
              <a:ext cx="1656184" cy="1816555"/>
              <a:chOff x="4283968" y="2632315"/>
              <a:chExt cx="1656184" cy="1816555"/>
            </a:xfrm>
          </p:grpSpPr>
          <p:sp>
            <p:nvSpPr>
              <p:cNvPr id="25618" name="矩形 24">
                <a:extLst>
                  <a:ext uri="{FF2B5EF4-FFF2-40B4-BE49-F238E27FC236}">
                    <a16:creationId xmlns:a16="http://schemas.microsoft.com/office/drawing/2014/main" id="{00D04610-326B-8D4C-9D8B-B85F6AB43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83968" y="2632315"/>
                <a:ext cx="1656184" cy="181646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lnSpc>
                    <a:spcPct val="120000"/>
                  </a:lnSpc>
                  <a:spcBef>
                    <a:spcPct val="30000"/>
                  </a:spcBef>
                  <a:spcAft>
                    <a:spcPct val="20000"/>
                  </a:spcAft>
                  <a:buClr>
                    <a:schemeClr val="tx1"/>
                  </a:buClr>
                  <a:buChar char="•"/>
                  <a:defRPr sz="2100" b="1">
                    <a:solidFill>
                      <a:srgbClr val="1679BA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spcAft>
                    <a:spcPct val="20000"/>
                  </a:spcAft>
                  <a:buClr>
                    <a:schemeClr val="tx1"/>
                  </a:buClr>
                  <a:buChar char="–"/>
                  <a:defRPr sz="1900"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Font typeface="Wingdings" pitchFamily="2" charset="2"/>
                  <a:buChar char="§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b="1">
                    <a:solidFill>
                      <a:srgbClr val="4D5E68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endParaRPr lang="zh-CN" altLang="en-US" sz="1400" b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直线连接符 26">
                <a:extLst>
                  <a:ext uri="{FF2B5EF4-FFF2-40B4-BE49-F238E27FC236}">
                    <a16:creationId xmlns:a16="http://schemas.microsoft.com/office/drawing/2014/main" id="{BD3F25DE-8F98-E24B-9996-77F1BBA25F66}"/>
                  </a:ext>
                </a:extLst>
              </p:cNvPr>
              <p:cNvCxnSpPr/>
              <p:nvPr/>
            </p:nvCxnSpPr>
            <p:spPr bwMode="auto">
              <a:xfrm>
                <a:off x="4726994" y="2632315"/>
                <a:ext cx="0" cy="1816555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20" name="直线连接符 28">
                <a:extLst>
                  <a:ext uri="{FF2B5EF4-FFF2-40B4-BE49-F238E27FC236}">
                    <a16:creationId xmlns:a16="http://schemas.microsoft.com/office/drawing/2014/main" id="{4DE6EDAE-1F99-144C-BC61-EA191FC8C63C}"/>
                  </a:ext>
                </a:extLst>
              </p:cNvPr>
              <p:cNvCxnSpPr>
                <a:cxnSpLocks noChangeShapeType="1"/>
                <a:stCxn id="25618" idx="0"/>
                <a:endCxn id="25618" idx="2"/>
              </p:cNvCxnSpPr>
              <p:nvPr/>
            </p:nvCxnSpPr>
            <p:spPr bwMode="auto">
              <a:xfrm>
                <a:off x="5112060" y="2632315"/>
                <a:ext cx="0" cy="18164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21" name="直线连接符 29">
                <a:extLst>
                  <a:ext uri="{FF2B5EF4-FFF2-40B4-BE49-F238E27FC236}">
                    <a16:creationId xmlns:a16="http://schemas.microsoft.com/office/drawing/2014/main" id="{980C03A5-A445-7440-AB1B-EC8F44A3825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5508104" y="2632409"/>
                <a:ext cx="0" cy="18164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22" name="直线连接符 31">
                <a:extLst>
                  <a:ext uri="{FF2B5EF4-FFF2-40B4-BE49-F238E27FC236}">
                    <a16:creationId xmlns:a16="http://schemas.microsoft.com/office/drawing/2014/main" id="{D7C83548-C47B-BF4C-A40B-614D4E48A9C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283968" y="3068960"/>
                <a:ext cx="16561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23" name="直线连接符 32">
                <a:extLst>
                  <a:ext uri="{FF2B5EF4-FFF2-40B4-BE49-F238E27FC236}">
                    <a16:creationId xmlns:a16="http://schemas.microsoft.com/office/drawing/2014/main" id="{D2249041-CF13-3046-B215-6C439A9A202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283968" y="3503148"/>
                <a:ext cx="16561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5624" name="直线连接符 33">
                <a:extLst>
                  <a:ext uri="{FF2B5EF4-FFF2-40B4-BE49-F238E27FC236}">
                    <a16:creationId xmlns:a16="http://schemas.microsoft.com/office/drawing/2014/main" id="{BD42F3EE-A311-6547-922B-9BCCEE7E3B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283968" y="3933056"/>
                <a:ext cx="16561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617" name="文本框 35">
              <a:extLst>
                <a:ext uri="{FF2B5EF4-FFF2-40B4-BE49-F238E27FC236}">
                  <a16:creationId xmlns:a16="http://schemas.microsoft.com/office/drawing/2014/main" id="{7EC1F2AF-2E77-3548-A69F-65AC54073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0355" y="3373886"/>
              <a:ext cx="15121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20000"/>
                </a:lnSpc>
                <a:spcBef>
                  <a:spcPct val="30000"/>
                </a:spcBef>
                <a:spcAft>
                  <a:spcPct val="20000"/>
                </a:spcAft>
                <a:buClr>
                  <a:schemeClr val="tx1"/>
                </a:buClr>
                <a:buChar char="•"/>
                <a:defRPr sz="2100" b="1">
                  <a:solidFill>
                    <a:srgbClr val="1679BA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spcAft>
                  <a:spcPct val="20000"/>
                </a:spcAft>
                <a:buClr>
                  <a:schemeClr val="tx1"/>
                </a:buClr>
                <a:buChar char="–"/>
                <a:defRPr sz="1900" b="1">
                  <a:solidFill>
                    <a:srgbClr val="4D5E68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Char char="§"/>
                <a:defRPr b="1">
                  <a:solidFill>
                    <a:srgbClr val="4D5E68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b="1">
                  <a:solidFill>
                    <a:srgbClr val="4D5E68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b="1">
                  <a:solidFill>
                    <a:srgbClr val="4D5E68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>
                  <a:solidFill>
                    <a:srgbClr val="4D5E68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>
                  <a:solidFill>
                    <a:srgbClr val="4D5E68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>
                  <a:solidFill>
                    <a:srgbClr val="4D5E68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b="1">
                  <a:solidFill>
                    <a:srgbClr val="4D5E68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zh-CN" sz="2000">
                  <a:solidFill>
                    <a:schemeClr val="tx1"/>
                  </a:solidFill>
                </a:rPr>
                <a:t>workspace</a:t>
              </a:r>
              <a:endParaRPr kumimoji="1" lang="zh-CN" altLang="en-US" sz="2000">
                <a:solidFill>
                  <a:schemeClr val="tx1"/>
                </a:solidFill>
              </a:endParaRP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06C9BE27-3BC7-934E-9245-D500FE9D378F}"/>
              </a:ext>
            </a:extLst>
          </p:cNvPr>
          <p:cNvSpPr txBox="1"/>
          <p:nvPr/>
        </p:nvSpPr>
        <p:spPr>
          <a:xfrm>
            <a:off x="5695950" y="2500313"/>
            <a:ext cx="1123950" cy="18145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endParaRPr kumimoji="1" lang="en-US" altLang="zh-CN" b="1" dirty="0"/>
          </a:p>
          <a:p>
            <a:pPr algn="ctr">
              <a:defRPr/>
            </a:pPr>
            <a:endParaRPr kumimoji="1" lang="en-US" altLang="zh-CN" b="1" dirty="0"/>
          </a:p>
          <a:p>
            <a:pPr algn="ctr">
              <a:defRPr/>
            </a:pPr>
            <a:r>
              <a:rPr kumimoji="1" lang="en-US" altLang="zh-CN" b="1" dirty="0"/>
              <a:t>CSNS</a:t>
            </a:r>
            <a:r>
              <a:rPr kumimoji="1" lang="zh-CN" altLang="en-US" b="1" dirty="0"/>
              <a:t> </a:t>
            </a:r>
            <a:r>
              <a:rPr kumimoji="1" lang="en-US" altLang="zh-CN" b="1" dirty="0"/>
              <a:t>instrument</a:t>
            </a:r>
          </a:p>
          <a:p>
            <a:pPr algn="ctr">
              <a:defRPr/>
            </a:pPr>
            <a:r>
              <a:rPr kumimoji="1" lang="en-US" altLang="zh-CN" b="1" dirty="0"/>
              <a:t>Reduction</a:t>
            </a:r>
          </a:p>
          <a:p>
            <a:pPr algn="ctr">
              <a:defRPr/>
            </a:pPr>
            <a:r>
              <a:rPr kumimoji="1" lang="en-US" altLang="zh-CN" b="1" dirty="0"/>
              <a:t>Algorithm</a:t>
            </a:r>
          </a:p>
          <a:p>
            <a:pPr>
              <a:defRPr/>
            </a:pPr>
            <a:endParaRPr kumimoji="1" lang="en-US" altLang="zh-CN" dirty="0"/>
          </a:p>
          <a:p>
            <a:pPr>
              <a:defRPr/>
            </a:pPr>
            <a:endParaRPr kumimoji="1"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94DBD22-3159-5342-ACF5-0FB8E9E6A9EF}"/>
              </a:ext>
            </a:extLst>
          </p:cNvPr>
          <p:cNvSpPr txBox="1"/>
          <p:nvPr/>
        </p:nvSpPr>
        <p:spPr>
          <a:xfrm>
            <a:off x="7281863" y="2508250"/>
            <a:ext cx="787400" cy="1816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endParaRPr kumimoji="1" lang="en-US" altLang="zh-CN" b="1" dirty="0"/>
          </a:p>
          <a:p>
            <a:pPr>
              <a:defRPr/>
            </a:pPr>
            <a:r>
              <a:rPr kumimoji="1" lang="en-US" altLang="zh-CN" b="1" dirty="0"/>
              <a:t>Python</a:t>
            </a:r>
          </a:p>
          <a:p>
            <a:pPr>
              <a:defRPr/>
            </a:pPr>
            <a:r>
              <a:rPr kumimoji="1" lang="en-US" altLang="zh-CN" b="1" dirty="0"/>
              <a:t>+</a:t>
            </a:r>
          </a:p>
          <a:p>
            <a:pPr>
              <a:defRPr/>
            </a:pPr>
            <a:r>
              <a:rPr kumimoji="1" lang="en-US" altLang="zh-CN" b="1" dirty="0"/>
              <a:t>Qt4</a:t>
            </a:r>
          </a:p>
          <a:p>
            <a:pPr>
              <a:defRPr/>
            </a:pPr>
            <a:endParaRPr kumimoji="1" lang="en-US" altLang="zh-CN" b="1" dirty="0"/>
          </a:p>
          <a:p>
            <a:pPr>
              <a:defRPr/>
            </a:pPr>
            <a:r>
              <a:rPr kumimoji="1" lang="en-US" altLang="zh-CN" b="1" dirty="0"/>
              <a:t>GUI</a:t>
            </a:r>
          </a:p>
          <a:p>
            <a:pPr>
              <a:defRPr/>
            </a:pPr>
            <a:endParaRPr kumimoji="1" lang="en-US" altLang="zh-CN" dirty="0"/>
          </a:p>
          <a:p>
            <a:pPr>
              <a:defRPr/>
            </a:pPr>
            <a:endParaRPr kumimoji="1" lang="en-US" altLang="zh-CN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BFCF5D6-2306-A642-A2B4-2ED061FCF18B}"/>
              </a:ext>
            </a:extLst>
          </p:cNvPr>
          <p:cNvSpPr txBox="1"/>
          <p:nvPr/>
        </p:nvSpPr>
        <p:spPr>
          <a:xfrm>
            <a:off x="4643438" y="5305425"/>
            <a:ext cx="2520950" cy="708025"/>
          </a:xfrm>
          <a:prstGeom prst="rect">
            <a:avLst/>
          </a:prstGeom>
          <a:ln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000"/>
              <a:t>Data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reduction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>
              <a:defRPr/>
            </a:pPr>
            <a:r>
              <a:rPr kumimoji="1" lang="en-US" altLang="zh-CN" sz="2000" dirty="0"/>
              <a:t>(python)</a:t>
            </a:r>
            <a:endParaRPr kumimoji="1" lang="zh-CN" altLang="en-US" sz="2000" dirty="0"/>
          </a:p>
        </p:txBody>
      </p:sp>
      <p:sp>
        <p:nvSpPr>
          <p:cNvPr id="59" name="右箭头 58">
            <a:extLst>
              <a:ext uri="{FF2B5EF4-FFF2-40B4-BE49-F238E27FC236}">
                <a16:creationId xmlns:a16="http://schemas.microsoft.com/office/drawing/2014/main" id="{4A6A39CA-F023-8E40-A7B8-A6BDE1143A60}"/>
              </a:ext>
            </a:extLst>
          </p:cNvPr>
          <p:cNvSpPr/>
          <p:nvPr/>
        </p:nvSpPr>
        <p:spPr bwMode="auto">
          <a:xfrm>
            <a:off x="3236913" y="3295650"/>
            <a:ext cx="354012" cy="180975"/>
          </a:xfrm>
          <a:prstGeom prst="rightArrow">
            <a:avLst/>
          </a:prstGeom>
          <a:solidFill>
            <a:schemeClr val="accent5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60" name="右箭头 59">
            <a:extLst>
              <a:ext uri="{FF2B5EF4-FFF2-40B4-BE49-F238E27FC236}">
                <a16:creationId xmlns:a16="http://schemas.microsoft.com/office/drawing/2014/main" id="{3217346C-FB13-6F46-ABF1-7211A1F8D57B}"/>
              </a:ext>
            </a:extLst>
          </p:cNvPr>
          <p:cNvSpPr/>
          <p:nvPr/>
        </p:nvSpPr>
        <p:spPr bwMode="auto">
          <a:xfrm>
            <a:off x="5292725" y="3325813"/>
            <a:ext cx="352425" cy="180975"/>
          </a:xfrm>
          <a:prstGeom prst="rightArrow">
            <a:avLst/>
          </a:prstGeom>
          <a:solidFill>
            <a:schemeClr val="accent5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62" name="右箭头 61">
            <a:extLst>
              <a:ext uri="{FF2B5EF4-FFF2-40B4-BE49-F238E27FC236}">
                <a16:creationId xmlns:a16="http://schemas.microsoft.com/office/drawing/2014/main" id="{EA2B6F23-E63F-B246-94ED-3A530DDFA78D}"/>
              </a:ext>
            </a:extLst>
          </p:cNvPr>
          <p:cNvSpPr/>
          <p:nvPr/>
        </p:nvSpPr>
        <p:spPr bwMode="auto">
          <a:xfrm>
            <a:off x="6854825" y="3349625"/>
            <a:ext cx="352425" cy="180975"/>
          </a:xfrm>
          <a:prstGeom prst="rightArrow">
            <a:avLst/>
          </a:prstGeom>
          <a:solidFill>
            <a:schemeClr val="accent5">
              <a:lumMod val="9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zh-CN" altLang="en-US">
              <a:latin typeface="Arial" charset="0"/>
            </a:endParaRPr>
          </a:p>
        </p:txBody>
      </p:sp>
      <p:cxnSp>
        <p:nvCxnSpPr>
          <p:cNvPr id="25613" name="直线连接符 63">
            <a:extLst>
              <a:ext uri="{FF2B5EF4-FFF2-40B4-BE49-F238E27FC236}">
                <a16:creationId xmlns:a16="http://schemas.microsoft.com/office/drawing/2014/main" id="{19FCD25F-A605-9345-9CA8-9273A0E342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413125" y="981075"/>
            <a:ext cx="0" cy="5472113"/>
          </a:xfrm>
          <a:prstGeom prst="line">
            <a:avLst/>
          </a:prstGeom>
          <a:noFill/>
          <a:ln w="63500">
            <a:solidFill>
              <a:srgbClr val="FF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5615" name="Picture 13">
            <a:extLst>
              <a:ext uri="{FF2B5EF4-FFF2-40B4-BE49-F238E27FC236}">
                <a16:creationId xmlns:a16="http://schemas.microsoft.com/office/drawing/2014/main" id="{40A6C9E3-2946-1E4B-BDA3-18D1FB693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1349375"/>
            <a:ext cx="1184275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065999"/>
      </p:ext>
    </p:extLst>
  </p:cSld>
  <p:clrMapOvr>
    <a:masterClrMapping/>
  </p:clrMapOvr>
  <p:transition advTm="152">
    <p:fade/>
  </p:transition>
</p:sld>
</file>

<file path=ppt/theme/theme1.xml><?xml version="1.0" encoding="utf-8"?>
<a:theme xmlns:a="http://schemas.openxmlformats.org/drawingml/2006/main" name="1_CSNS讲演稿母板">
  <a:themeElements>
    <a:clrScheme name="1_CSNS讲演稿母板 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C0C0C0"/>
      </a:accent1>
      <a:accent2>
        <a:srgbClr val="0066FF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CE7"/>
      </a:accent6>
      <a:hlink>
        <a:srgbClr val="FF0000"/>
      </a:hlink>
      <a:folHlink>
        <a:srgbClr val="009900"/>
      </a:folHlink>
    </a:clrScheme>
    <a:fontScheme name="1_CSNS讲演稿母板">
      <a:majorFont>
        <a:latin typeface="Arial"/>
        <a:ea typeface="宋体"/>
        <a:cs typeface="宋体"/>
      </a:majorFont>
      <a:minorFont>
        <a:latin typeface="Arial"/>
        <a:ea typeface="宋体"/>
        <a:cs typeface="宋体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FF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00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宋体" panose="02010600030101010101" pitchFamily="2" charset="-122"/>
          </a:defRPr>
        </a:defPPr>
      </a:lstStyle>
    </a:lnDef>
  </a:objectDefaults>
  <a:extraClrSchemeLst>
    <a:extraClrScheme>
      <a:clrScheme name="1_CSNS讲演稿母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CSNS讲演稿母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NS讲演稿母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NS讲演稿母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NS讲演稿母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NS讲演稿母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SNS讲演稿母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CSNS模板</Template>
  <TotalTime>3996</TotalTime>
  <Words>459</Words>
  <Application>Microsoft Macintosh PowerPoint</Application>
  <PresentationFormat>全屏显示(4:3)</PresentationFormat>
  <Paragraphs>222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宋体</vt:lpstr>
      <vt:lpstr>微软雅黑</vt:lpstr>
      <vt:lpstr>STHeiti Light</vt:lpstr>
      <vt:lpstr>Arial</vt:lpstr>
      <vt:lpstr>Garamond</vt:lpstr>
      <vt:lpstr>Impact</vt:lpstr>
      <vt:lpstr>Wingdings</vt:lpstr>
      <vt:lpstr>1_CSNS讲演稿母板</vt:lpstr>
      <vt:lpstr> data analysis system at CSNS   DU Rong Data Analysis &amp; Software Group 2019.4.3   </vt:lpstr>
      <vt:lpstr>Outline</vt:lpstr>
      <vt:lpstr>CSNS</vt:lpstr>
      <vt:lpstr>Aug, 2018, passed the national acceptance and opened to users </vt:lpstr>
      <vt:lpstr>PowerPoint 演示文稿</vt:lpstr>
      <vt:lpstr>Outline</vt:lpstr>
      <vt:lpstr>Online Software</vt:lpstr>
      <vt:lpstr>Online software</vt:lpstr>
      <vt:lpstr>Offline software:</vt:lpstr>
      <vt:lpstr>Reduction: base on mantid</vt:lpstr>
      <vt:lpstr>Outline</vt:lpstr>
      <vt:lpstr>User System</vt:lpstr>
      <vt:lpstr>PowerPoint 演示文稿</vt:lpstr>
      <vt:lpstr>Data Portal: Data Access</vt:lpstr>
      <vt:lpstr>Data Portal: Data Cloud Analysis</vt:lpstr>
      <vt:lpstr>Unified Authentication System</vt:lpstr>
      <vt:lpstr>Data Management: System Overview</vt:lpstr>
      <vt:lpstr>Thank  you</vt:lpstr>
    </vt:vector>
  </TitlesOfParts>
  <Company>MC SYSTEM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CSNS Status 中国散裂中子源  Jie WEI  for the CSNS Project Team Institute of High Energy Physics Institute of Physics</dc:title>
  <dc:creator>MC SYSTEM</dc:creator>
  <cp:lastModifiedBy>Microsoft Office 用户</cp:lastModifiedBy>
  <cp:revision>870</cp:revision>
  <cp:lastPrinted>2113-01-01T00:00:00Z</cp:lastPrinted>
  <dcterms:created xsi:type="dcterms:W3CDTF">2010-01-08T00:24:00Z</dcterms:created>
  <dcterms:modified xsi:type="dcterms:W3CDTF">2019-04-03T11:27:33Z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2052-10.1.0.7224</vt:lpwstr>
  </property>
</Properties>
</file>